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2"/>
  </p:notesMasterIdLst>
  <p:sldIdLst>
    <p:sldId id="256" r:id="rId5"/>
    <p:sldId id="296" r:id="rId6"/>
    <p:sldId id="301" r:id="rId7"/>
    <p:sldId id="281" r:id="rId8"/>
    <p:sldId id="282" r:id="rId9"/>
    <p:sldId id="283" r:id="rId10"/>
    <p:sldId id="285" r:id="rId11"/>
    <p:sldId id="284" r:id="rId12"/>
    <p:sldId id="286" r:id="rId13"/>
    <p:sldId id="287" r:id="rId14"/>
    <p:sldId id="288" r:id="rId15"/>
    <p:sldId id="297" r:id="rId16"/>
    <p:sldId id="298" r:id="rId17"/>
    <p:sldId id="299" r:id="rId18"/>
    <p:sldId id="300" r:id="rId19"/>
    <p:sldId id="303" r:id="rId20"/>
    <p:sldId id="27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79" autoAdjust="0"/>
    <p:restoredTop sz="84674" autoAdjust="0"/>
  </p:normalViewPr>
  <p:slideViewPr>
    <p:cSldViewPr snapToGrid="0">
      <p:cViewPr varScale="1">
        <p:scale>
          <a:sx n="61" d="100"/>
          <a:sy n="61" d="100"/>
        </p:scale>
        <p:origin x="312" y="4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9BC1174-F660-4651-8E59-274CD06DAF9D}"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14CDFEE5-D2CB-4CCC-81DD-24327D76E5AE}">
      <dgm:prSet/>
      <dgm:spPr/>
      <dgm:t>
        <a:bodyPr/>
        <a:lstStyle/>
        <a:p>
          <a:pPr>
            <a:lnSpc>
              <a:spcPct val="100000"/>
            </a:lnSpc>
          </a:pPr>
          <a:r>
            <a:rPr lang="en-US" dirty="0"/>
            <a:t>Most states within the US continues to see a trend of upward median prices, showing a strong demand for homes. </a:t>
          </a:r>
        </a:p>
      </dgm:t>
    </dgm:pt>
    <dgm:pt modelId="{B825154A-BA72-4947-BDEE-46A0D5D09F1B}" type="parTrans" cxnId="{3AE828C1-9B0F-40AA-B23D-C9C22492C5FF}">
      <dgm:prSet/>
      <dgm:spPr/>
      <dgm:t>
        <a:bodyPr/>
        <a:lstStyle/>
        <a:p>
          <a:endParaRPr lang="en-US"/>
        </a:p>
      </dgm:t>
    </dgm:pt>
    <dgm:pt modelId="{AEBFA172-9D15-478A-9E2B-355465A9B59B}" type="sibTrans" cxnId="{3AE828C1-9B0F-40AA-B23D-C9C22492C5FF}">
      <dgm:prSet/>
      <dgm:spPr/>
      <dgm:t>
        <a:bodyPr/>
        <a:lstStyle/>
        <a:p>
          <a:endParaRPr lang="en-US"/>
        </a:p>
      </dgm:t>
    </dgm:pt>
    <dgm:pt modelId="{B9C14383-E98E-4175-9F4A-523BBF2F4480}">
      <dgm:prSet/>
      <dgm:spPr/>
      <dgm:t>
        <a:bodyPr/>
        <a:lstStyle/>
        <a:p>
          <a:pPr>
            <a:lnSpc>
              <a:spcPct val="100000"/>
            </a:lnSpc>
          </a:pPr>
          <a:r>
            <a:rPr lang="en-US" dirty="0"/>
            <a:t>Texas shows a strong city wise demand for homes in Austin, San Antonio, Dallas, Houston Quadrangle.  </a:t>
          </a:r>
        </a:p>
      </dgm:t>
    </dgm:pt>
    <dgm:pt modelId="{73F49179-9A6C-4E2A-8CFA-414B40925CA0}" type="parTrans" cxnId="{8870F4B5-1640-46DE-9DE6-3117AA3F951E}">
      <dgm:prSet/>
      <dgm:spPr/>
      <dgm:t>
        <a:bodyPr/>
        <a:lstStyle/>
        <a:p>
          <a:endParaRPr lang="en-US"/>
        </a:p>
      </dgm:t>
    </dgm:pt>
    <dgm:pt modelId="{5D9F8133-7A9A-498A-984A-CC71416E88D9}" type="sibTrans" cxnId="{8870F4B5-1640-46DE-9DE6-3117AA3F951E}">
      <dgm:prSet/>
      <dgm:spPr/>
      <dgm:t>
        <a:bodyPr/>
        <a:lstStyle/>
        <a:p>
          <a:endParaRPr lang="en-US"/>
        </a:p>
      </dgm:t>
    </dgm:pt>
    <dgm:pt modelId="{728C12EB-6BC4-4183-B5CE-5ED89440B376}">
      <dgm:prSet/>
      <dgm:spPr/>
      <dgm:t>
        <a:bodyPr/>
        <a:lstStyle/>
        <a:p>
          <a:pPr>
            <a:lnSpc>
              <a:spcPct val="100000"/>
            </a:lnSpc>
          </a:pPr>
          <a:r>
            <a:rPr lang="en-US"/>
            <a:t>Houston shows a trend of increase in Housing prices away from the downtown area. </a:t>
          </a:r>
        </a:p>
      </dgm:t>
    </dgm:pt>
    <dgm:pt modelId="{C74F3449-3859-456B-A84D-19DCB1D05DC6}" type="parTrans" cxnId="{E21F36B5-9EBF-464A-92F7-C9F51E6A02AA}">
      <dgm:prSet/>
      <dgm:spPr/>
      <dgm:t>
        <a:bodyPr/>
        <a:lstStyle/>
        <a:p>
          <a:endParaRPr lang="en-US"/>
        </a:p>
      </dgm:t>
    </dgm:pt>
    <dgm:pt modelId="{2BB0427A-C47A-4F12-9CF2-70FC5B6159A1}" type="sibTrans" cxnId="{E21F36B5-9EBF-464A-92F7-C9F51E6A02AA}">
      <dgm:prSet/>
      <dgm:spPr/>
      <dgm:t>
        <a:bodyPr/>
        <a:lstStyle/>
        <a:p>
          <a:endParaRPr lang="en-US"/>
        </a:p>
      </dgm:t>
    </dgm:pt>
    <dgm:pt modelId="{03F1BE52-C889-4B43-9259-8CA5AFBF76CD}">
      <dgm:prSet/>
      <dgm:spPr/>
      <dgm:t>
        <a:bodyPr/>
        <a:lstStyle/>
        <a:p>
          <a:pPr>
            <a:lnSpc>
              <a:spcPct val="100000"/>
            </a:lnSpc>
          </a:pPr>
          <a:r>
            <a:rPr lang="en-US" dirty="0"/>
            <a:t>The price of homes is expected to continue to increase in near future.</a:t>
          </a:r>
        </a:p>
      </dgm:t>
    </dgm:pt>
    <dgm:pt modelId="{B2CCA63F-F88E-4D43-ADA9-ADD3CC9A90B9}" type="parTrans" cxnId="{CC1DEB15-35B1-4220-AD57-27A455E02897}">
      <dgm:prSet/>
      <dgm:spPr/>
      <dgm:t>
        <a:bodyPr/>
        <a:lstStyle/>
        <a:p>
          <a:endParaRPr lang="en-US"/>
        </a:p>
      </dgm:t>
    </dgm:pt>
    <dgm:pt modelId="{1A0919FC-01B2-4FF7-A2E0-B48E46E53518}" type="sibTrans" cxnId="{CC1DEB15-35B1-4220-AD57-27A455E02897}">
      <dgm:prSet/>
      <dgm:spPr/>
      <dgm:t>
        <a:bodyPr/>
        <a:lstStyle/>
        <a:p>
          <a:endParaRPr lang="en-US"/>
        </a:p>
      </dgm:t>
    </dgm:pt>
    <dgm:pt modelId="{D9DF7030-A578-40A2-8F4F-938A8E4F5DC0}" type="pres">
      <dgm:prSet presAssocID="{39BC1174-F660-4651-8E59-274CD06DAF9D}" presName="root" presStyleCnt="0">
        <dgm:presLayoutVars>
          <dgm:dir/>
          <dgm:resizeHandles val="exact"/>
        </dgm:presLayoutVars>
      </dgm:prSet>
      <dgm:spPr/>
    </dgm:pt>
    <dgm:pt modelId="{AD0E2CEA-7591-4F13-A960-2E3B943D54F4}" type="pres">
      <dgm:prSet presAssocID="{14CDFEE5-D2CB-4CCC-81DD-24327D76E5AE}" presName="compNode" presStyleCnt="0"/>
      <dgm:spPr/>
    </dgm:pt>
    <dgm:pt modelId="{2B819DFA-F554-451D-8094-0DFCCCBB731B}" type="pres">
      <dgm:prSet presAssocID="{14CDFEE5-D2CB-4CCC-81DD-24327D76E5AE}" presName="bgRect" presStyleLbl="bgShp" presStyleIdx="0" presStyleCnt="4"/>
      <dgm:spPr/>
    </dgm:pt>
    <dgm:pt modelId="{AF122443-1184-4C83-BC70-16DFC497F04A}" type="pres">
      <dgm:prSet presAssocID="{14CDFEE5-D2CB-4CCC-81DD-24327D76E5AE}"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usiness Growth"/>
        </a:ext>
      </dgm:extLst>
    </dgm:pt>
    <dgm:pt modelId="{9F3B1E9E-9C8E-498B-8474-FB72CFA3D9D3}" type="pres">
      <dgm:prSet presAssocID="{14CDFEE5-D2CB-4CCC-81DD-24327D76E5AE}" presName="spaceRect" presStyleCnt="0"/>
      <dgm:spPr/>
    </dgm:pt>
    <dgm:pt modelId="{3AA59531-C40E-4720-B2A4-E31B1E289C97}" type="pres">
      <dgm:prSet presAssocID="{14CDFEE5-D2CB-4CCC-81DD-24327D76E5AE}" presName="parTx" presStyleLbl="revTx" presStyleIdx="0" presStyleCnt="4">
        <dgm:presLayoutVars>
          <dgm:chMax val="0"/>
          <dgm:chPref val="0"/>
        </dgm:presLayoutVars>
      </dgm:prSet>
      <dgm:spPr/>
    </dgm:pt>
    <dgm:pt modelId="{B9947F44-0215-457E-8835-775916485D27}" type="pres">
      <dgm:prSet presAssocID="{AEBFA172-9D15-478A-9E2B-355465A9B59B}" presName="sibTrans" presStyleCnt="0"/>
      <dgm:spPr/>
    </dgm:pt>
    <dgm:pt modelId="{1A28F71C-A8EB-44C0-9AF3-2B614118FBEF}" type="pres">
      <dgm:prSet presAssocID="{B9C14383-E98E-4175-9F4A-523BBF2F4480}" presName="compNode" presStyleCnt="0"/>
      <dgm:spPr/>
    </dgm:pt>
    <dgm:pt modelId="{5C374A6B-694C-40F1-BB8A-4F69FA44089D}" type="pres">
      <dgm:prSet presAssocID="{B9C14383-E98E-4175-9F4A-523BBF2F4480}" presName="bgRect" presStyleLbl="bgShp" presStyleIdx="1" presStyleCnt="4"/>
      <dgm:spPr/>
    </dgm:pt>
    <dgm:pt modelId="{F7345221-C80D-40B6-9D99-675506059495}" type="pres">
      <dgm:prSet presAssocID="{B9C14383-E98E-4175-9F4A-523BBF2F448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terodactyl"/>
        </a:ext>
      </dgm:extLst>
    </dgm:pt>
    <dgm:pt modelId="{E624318B-5415-43ED-98AC-58AC83A6BDDB}" type="pres">
      <dgm:prSet presAssocID="{B9C14383-E98E-4175-9F4A-523BBF2F4480}" presName="spaceRect" presStyleCnt="0"/>
      <dgm:spPr/>
    </dgm:pt>
    <dgm:pt modelId="{EBCB0F55-8F52-4905-96FF-9F455ED57610}" type="pres">
      <dgm:prSet presAssocID="{B9C14383-E98E-4175-9F4A-523BBF2F4480}" presName="parTx" presStyleLbl="revTx" presStyleIdx="1" presStyleCnt="4">
        <dgm:presLayoutVars>
          <dgm:chMax val="0"/>
          <dgm:chPref val="0"/>
        </dgm:presLayoutVars>
      </dgm:prSet>
      <dgm:spPr/>
    </dgm:pt>
    <dgm:pt modelId="{78A674C8-CEC6-48D0-A11E-6C3DDE16F138}" type="pres">
      <dgm:prSet presAssocID="{5D9F8133-7A9A-498A-984A-CC71416E88D9}" presName="sibTrans" presStyleCnt="0"/>
      <dgm:spPr/>
    </dgm:pt>
    <dgm:pt modelId="{F9E07A0B-6548-454A-AD78-FDF7ADEB334C}" type="pres">
      <dgm:prSet presAssocID="{728C12EB-6BC4-4183-B5CE-5ED89440B376}" presName="compNode" presStyleCnt="0"/>
      <dgm:spPr/>
    </dgm:pt>
    <dgm:pt modelId="{B5933F5B-FE0A-46D7-BD63-F2D27FF064AF}" type="pres">
      <dgm:prSet presAssocID="{728C12EB-6BC4-4183-B5CE-5ED89440B376}" presName="bgRect" presStyleLbl="bgShp" presStyleIdx="2" presStyleCnt="4"/>
      <dgm:spPr/>
    </dgm:pt>
    <dgm:pt modelId="{D6D894CF-3098-4B67-95DE-4CC3B032FCEA}" type="pres">
      <dgm:prSet presAssocID="{728C12EB-6BC4-4183-B5CE-5ED89440B37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ity"/>
        </a:ext>
      </dgm:extLst>
    </dgm:pt>
    <dgm:pt modelId="{94153DEB-DE70-4755-B79E-03AC24DF9DCD}" type="pres">
      <dgm:prSet presAssocID="{728C12EB-6BC4-4183-B5CE-5ED89440B376}" presName="spaceRect" presStyleCnt="0"/>
      <dgm:spPr/>
    </dgm:pt>
    <dgm:pt modelId="{CCD1C251-0B7F-464C-9208-DFEFF888F4B0}" type="pres">
      <dgm:prSet presAssocID="{728C12EB-6BC4-4183-B5CE-5ED89440B376}" presName="parTx" presStyleLbl="revTx" presStyleIdx="2" presStyleCnt="4">
        <dgm:presLayoutVars>
          <dgm:chMax val="0"/>
          <dgm:chPref val="0"/>
        </dgm:presLayoutVars>
      </dgm:prSet>
      <dgm:spPr/>
    </dgm:pt>
    <dgm:pt modelId="{9F5C2C5B-7DC5-45A7-AD9A-FF1B80BCA0BE}" type="pres">
      <dgm:prSet presAssocID="{2BB0427A-C47A-4F12-9CF2-70FC5B6159A1}" presName="sibTrans" presStyleCnt="0"/>
      <dgm:spPr/>
    </dgm:pt>
    <dgm:pt modelId="{9D2195C3-9493-4AB5-9799-A981F2E2A193}" type="pres">
      <dgm:prSet presAssocID="{03F1BE52-C889-4B43-9259-8CA5AFBF76CD}" presName="compNode" presStyleCnt="0"/>
      <dgm:spPr/>
    </dgm:pt>
    <dgm:pt modelId="{70FADA8E-F74E-4B44-96C1-D8787218289F}" type="pres">
      <dgm:prSet presAssocID="{03F1BE52-C889-4B43-9259-8CA5AFBF76CD}" presName="bgRect" presStyleLbl="bgShp" presStyleIdx="3" presStyleCnt="4"/>
      <dgm:spPr/>
    </dgm:pt>
    <dgm:pt modelId="{78E8F137-53B4-4B64-9D32-CD7E38A77194}" type="pres">
      <dgm:prSet presAssocID="{03F1BE52-C889-4B43-9259-8CA5AFBF76C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House"/>
        </a:ext>
      </dgm:extLst>
    </dgm:pt>
    <dgm:pt modelId="{A363F50C-123F-41CC-A72C-4A990DEAF87A}" type="pres">
      <dgm:prSet presAssocID="{03F1BE52-C889-4B43-9259-8CA5AFBF76CD}" presName="spaceRect" presStyleCnt="0"/>
      <dgm:spPr/>
    </dgm:pt>
    <dgm:pt modelId="{29F84FE6-6369-406F-92FB-73591D7317FF}" type="pres">
      <dgm:prSet presAssocID="{03F1BE52-C889-4B43-9259-8CA5AFBF76CD}" presName="parTx" presStyleLbl="revTx" presStyleIdx="3" presStyleCnt="4">
        <dgm:presLayoutVars>
          <dgm:chMax val="0"/>
          <dgm:chPref val="0"/>
        </dgm:presLayoutVars>
      </dgm:prSet>
      <dgm:spPr/>
    </dgm:pt>
  </dgm:ptLst>
  <dgm:cxnLst>
    <dgm:cxn modelId="{CC1DEB15-35B1-4220-AD57-27A455E02897}" srcId="{39BC1174-F660-4651-8E59-274CD06DAF9D}" destId="{03F1BE52-C889-4B43-9259-8CA5AFBF76CD}" srcOrd="3" destOrd="0" parTransId="{B2CCA63F-F88E-4D43-ADA9-ADD3CC9A90B9}" sibTransId="{1A0919FC-01B2-4FF7-A2E0-B48E46E53518}"/>
    <dgm:cxn modelId="{A937763D-24DD-457D-99AB-624B62CEF7BE}" type="presOf" srcId="{03F1BE52-C889-4B43-9259-8CA5AFBF76CD}" destId="{29F84FE6-6369-406F-92FB-73591D7317FF}" srcOrd="0" destOrd="0" presId="urn:microsoft.com/office/officeart/2018/2/layout/IconVerticalSolidList"/>
    <dgm:cxn modelId="{BE66984C-340C-4AE7-B2E9-F33564AE6876}" type="presOf" srcId="{39BC1174-F660-4651-8E59-274CD06DAF9D}" destId="{D9DF7030-A578-40A2-8F4F-938A8E4F5DC0}" srcOrd="0" destOrd="0" presId="urn:microsoft.com/office/officeart/2018/2/layout/IconVerticalSolidList"/>
    <dgm:cxn modelId="{E21F36B5-9EBF-464A-92F7-C9F51E6A02AA}" srcId="{39BC1174-F660-4651-8E59-274CD06DAF9D}" destId="{728C12EB-6BC4-4183-B5CE-5ED89440B376}" srcOrd="2" destOrd="0" parTransId="{C74F3449-3859-456B-A84D-19DCB1D05DC6}" sibTransId="{2BB0427A-C47A-4F12-9CF2-70FC5B6159A1}"/>
    <dgm:cxn modelId="{8870F4B5-1640-46DE-9DE6-3117AA3F951E}" srcId="{39BC1174-F660-4651-8E59-274CD06DAF9D}" destId="{B9C14383-E98E-4175-9F4A-523BBF2F4480}" srcOrd="1" destOrd="0" parTransId="{73F49179-9A6C-4E2A-8CFA-414B40925CA0}" sibTransId="{5D9F8133-7A9A-498A-984A-CC71416E88D9}"/>
    <dgm:cxn modelId="{3AE828C1-9B0F-40AA-B23D-C9C22492C5FF}" srcId="{39BC1174-F660-4651-8E59-274CD06DAF9D}" destId="{14CDFEE5-D2CB-4CCC-81DD-24327D76E5AE}" srcOrd="0" destOrd="0" parTransId="{B825154A-BA72-4947-BDEE-46A0D5D09F1B}" sibTransId="{AEBFA172-9D15-478A-9E2B-355465A9B59B}"/>
    <dgm:cxn modelId="{3E7A37C1-E9F2-4340-A4A6-747F6F497CBE}" type="presOf" srcId="{14CDFEE5-D2CB-4CCC-81DD-24327D76E5AE}" destId="{3AA59531-C40E-4720-B2A4-E31B1E289C97}" srcOrd="0" destOrd="0" presId="urn:microsoft.com/office/officeart/2018/2/layout/IconVerticalSolidList"/>
    <dgm:cxn modelId="{236B24C6-F6EB-43B6-9172-8B328550425E}" type="presOf" srcId="{B9C14383-E98E-4175-9F4A-523BBF2F4480}" destId="{EBCB0F55-8F52-4905-96FF-9F455ED57610}" srcOrd="0" destOrd="0" presId="urn:microsoft.com/office/officeart/2018/2/layout/IconVerticalSolidList"/>
    <dgm:cxn modelId="{0F3BE8E6-7038-4A05-8F01-11CC7251BF78}" type="presOf" srcId="{728C12EB-6BC4-4183-B5CE-5ED89440B376}" destId="{CCD1C251-0B7F-464C-9208-DFEFF888F4B0}" srcOrd="0" destOrd="0" presId="urn:microsoft.com/office/officeart/2018/2/layout/IconVerticalSolidList"/>
    <dgm:cxn modelId="{C4C2ADA2-B447-47DD-AEE8-71B3E064A990}" type="presParOf" srcId="{D9DF7030-A578-40A2-8F4F-938A8E4F5DC0}" destId="{AD0E2CEA-7591-4F13-A960-2E3B943D54F4}" srcOrd="0" destOrd="0" presId="urn:microsoft.com/office/officeart/2018/2/layout/IconVerticalSolidList"/>
    <dgm:cxn modelId="{760A4556-73C1-46B0-961D-118DE909FBC7}" type="presParOf" srcId="{AD0E2CEA-7591-4F13-A960-2E3B943D54F4}" destId="{2B819DFA-F554-451D-8094-0DFCCCBB731B}" srcOrd="0" destOrd="0" presId="urn:microsoft.com/office/officeart/2018/2/layout/IconVerticalSolidList"/>
    <dgm:cxn modelId="{40E40A2C-7B24-4B80-BE20-87889913E0D9}" type="presParOf" srcId="{AD0E2CEA-7591-4F13-A960-2E3B943D54F4}" destId="{AF122443-1184-4C83-BC70-16DFC497F04A}" srcOrd="1" destOrd="0" presId="urn:microsoft.com/office/officeart/2018/2/layout/IconVerticalSolidList"/>
    <dgm:cxn modelId="{7F1FAA48-CB1D-4152-B2C8-77F52C6804D3}" type="presParOf" srcId="{AD0E2CEA-7591-4F13-A960-2E3B943D54F4}" destId="{9F3B1E9E-9C8E-498B-8474-FB72CFA3D9D3}" srcOrd="2" destOrd="0" presId="urn:microsoft.com/office/officeart/2018/2/layout/IconVerticalSolidList"/>
    <dgm:cxn modelId="{835BDBAE-9185-4DCB-90E9-8EDA25D65694}" type="presParOf" srcId="{AD0E2CEA-7591-4F13-A960-2E3B943D54F4}" destId="{3AA59531-C40E-4720-B2A4-E31B1E289C97}" srcOrd="3" destOrd="0" presId="urn:microsoft.com/office/officeart/2018/2/layout/IconVerticalSolidList"/>
    <dgm:cxn modelId="{3CB72D6F-F14B-4ACD-8669-EB28B0FD9820}" type="presParOf" srcId="{D9DF7030-A578-40A2-8F4F-938A8E4F5DC0}" destId="{B9947F44-0215-457E-8835-775916485D27}" srcOrd="1" destOrd="0" presId="urn:microsoft.com/office/officeart/2018/2/layout/IconVerticalSolidList"/>
    <dgm:cxn modelId="{2565CC80-E01B-4CC7-8F15-CB4FEB1AD9A4}" type="presParOf" srcId="{D9DF7030-A578-40A2-8F4F-938A8E4F5DC0}" destId="{1A28F71C-A8EB-44C0-9AF3-2B614118FBEF}" srcOrd="2" destOrd="0" presId="urn:microsoft.com/office/officeart/2018/2/layout/IconVerticalSolidList"/>
    <dgm:cxn modelId="{F9837DC7-4F1D-4E7D-941A-0EBE762F0C2B}" type="presParOf" srcId="{1A28F71C-A8EB-44C0-9AF3-2B614118FBEF}" destId="{5C374A6B-694C-40F1-BB8A-4F69FA44089D}" srcOrd="0" destOrd="0" presId="urn:microsoft.com/office/officeart/2018/2/layout/IconVerticalSolidList"/>
    <dgm:cxn modelId="{FA1ED8CE-FF6B-44CC-A270-EC98DACC2399}" type="presParOf" srcId="{1A28F71C-A8EB-44C0-9AF3-2B614118FBEF}" destId="{F7345221-C80D-40B6-9D99-675506059495}" srcOrd="1" destOrd="0" presId="urn:microsoft.com/office/officeart/2018/2/layout/IconVerticalSolidList"/>
    <dgm:cxn modelId="{6C453ECC-EA47-4B23-A938-DBE538FFC78C}" type="presParOf" srcId="{1A28F71C-A8EB-44C0-9AF3-2B614118FBEF}" destId="{E624318B-5415-43ED-98AC-58AC83A6BDDB}" srcOrd="2" destOrd="0" presId="urn:microsoft.com/office/officeart/2018/2/layout/IconVerticalSolidList"/>
    <dgm:cxn modelId="{BD2FDC98-1336-4432-8791-A37747ED423D}" type="presParOf" srcId="{1A28F71C-A8EB-44C0-9AF3-2B614118FBEF}" destId="{EBCB0F55-8F52-4905-96FF-9F455ED57610}" srcOrd="3" destOrd="0" presId="urn:microsoft.com/office/officeart/2018/2/layout/IconVerticalSolidList"/>
    <dgm:cxn modelId="{93ADAF1F-163F-49EB-A4DC-8DAE2B08BC6E}" type="presParOf" srcId="{D9DF7030-A578-40A2-8F4F-938A8E4F5DC0}" destId="{78A674C8-CEC6-48D0-A11E-6C3DDE16F138}" srcOrd="3" destOrd="0" presId="urn:microsoft.com/office/officeart/2018/2/layout/IconVerticalSolidList"/>
    <dgm:cxn modelId="{8171B19B-3AD5-4AA7-A29B-A3ED20125999}" type="presParOf" srcId="{D9DF7030-A578-40A2-8F4F-938A8E4F5DC0}" destId="{F9E07A0B-6548-454A-AD78-FDF7ADEB334C}" srcOrd="4" destOrd="0" presId="urn:microsoft.com/office/officeart/2018/2/layout/IconVerticalSolidList"/>
    <dgm:cxn modelId="{83CD3F00-97E3-44EC-9985-88FD99FB828F}" type="presParOf" srcId="{F9E07A0B-6548-454A-AD78-FDF7ADEB334C}" destId="{B5933F5B-FE0A-46D7-BD63-F2D27FF064AF}" srcOrd="0" destOrd="0" presId="urn:microsoft.com/office/officeart/2018/2/layout/IconVerticalSolidList"/>
    <dgm:cxn modelId="{F337944C-3060-4C21-94E1-38C389CAD813}" type="presParOf" srcId="{F9E07A0B-6548-454A-AD78-FDF7ADEB334C}" destId="{D6D894CF-3098-4B67-95DE-4CC3B032FCEA}" srcOrd="1" destOrd="0" presId="urn:microsoft.com/office/officeart/2018/2/layout/IconVerticalSolidList"/>
    <dgm:cxn modelId="{13BAE52F-DB31-44AC-9551-D2223CD83971}" type="presParOf" srcId="{F9E07A0B-6548-454A-AD78-FDF7ADEB334C}" destId="{94153DEB-DE70-4755-B79E-03AC24DF9DCD}" srcOrd="2" destOrd="0" presId="urn:microsoft.com/office/officeart/2018/2/layout/IconVerticalSolidList"/>
    <dgm:cxn modelId="{DA5126CC-192F-49D7-AD1E-CBF15682E8BB}" type="presParOf" srcId="{F9E07A0B-6548-454A-AD78-FDF7ADEB334C}" destId="{CCD1C251-0B7F-464C-9208-DFEFF888F4B0}" srcOrd="3" destOrd="0" presId="urn:microsoft.com/office/officeart/2018/2/layout/IconVerticalSolidList"/>
    <dgm:cxn modelId="{C0413243-1D9F-464A-91EE-D32F5F96032B}" type="presParOf" srcId="{D9DF7030-A578-40A2-8F4F-938A8E4F5DC0}" destId="{9F5C2C5B-7DC5-45A7-AD9A-FF1B80BCA0BE}" srcOrd="5" destOrd="0" presId="urn:microsoft.com/office/officeart/2018/2/layout/IconVerticalSolidList"/>
    <dgm:cxn modelId="{3A74B457-C8A6-4A4C-AC21-B229EEA55B46}" type="presParOf" srcId="{D9DF7030-A578-40A2-8F4F-938A8E4F5DC0}" destId="{9D2195C3-9493-4AB5-9799-A981F2E2A193}" srcOrd="6" destOrd="0" presId="urn:microsoft.com/office/officeart/2018/2/layout/IconVerticalSolidList"/>
    <dgm:cxn modelId="{4C549E48-EF25-4F7E-AE96-5A20F4F28870}" type="presParOf" srcId="{9D2195C3-9493-4AB5-9799-A981F2E2A193}" destId="{70FADA8E-F74E-4B44-96C1-D8787218289F}" srcOrd="0" destOrd="0" presId="urn:microsoft.com/office/officeart/2018/2/layout/IconVerticalSolidList"/>
    <dgm:cxn modelId="{E69C1724-9010-4F71-BB15-EBD97E1E9C57}" type="presParOf" srcId="{9D2195C3-9493-4AB5-9799-A981F2E2A193}" destId="{78E8F137-53B4-4B64-9D32-CD7E38A77194}" srcOrd="1" destOrd="0" presId="urn:microsoft.com/office/officeart/2018/2/layout/IconVerticalSolidList"/>
    <dgm:cxn modelId="{56682795-FA24-42C2-A676-352AABAD444C}" type="presParOf" srcId="{9D2195C3-9493-4AB5-9799-A981F2E2A193}" destId="{A363F50C-123F-41CC-A72C-4A990DEAF87A}" srcOrd="2" destOrd="0" presId="urn:microsoft.com/office/officeart/2018/2/layout/IconVerticalSolidList"/>
    <dgm:cxn modelId="{FBD1BC6E-CC3C-43A4-A4F7-8901550B34D4}" type="presParOf" srcId="{9D2195C3-9493-4AB5-9799-A981F2E2A193}" destId="{29F84FE6-6369-406F-92FB-73591D7317FF}"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819DFA-F554-451D-8094-0DFCCCBB731B}">
      <dsp:nvSpPr>
        <dsp:cNvPr id="0" name=""/>
        <dsp:cNvSpPr/>
      </dsp:nvSpPr>
      <dsp:spPr>
        <a:xfrm>
          <a:off x="0" y="2051"/>
          <a:ext cx="6596063" cy="103953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F122443-1184-4C83-BC70-16DFC497F04A}">
      <dsp:nvSpPr>
        <dsp:cNvPr id="0" name=""/>
        <dsp:cNvSpPr/>
      </dsp:nvSpPr>
      <dsp:spPr>
        <a:xfrm>
          <a:off x="314458" y="235946"/>
          <a:ext cx="571743" cy="5717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AA59531-C40E-4720-B2A4-E31B1E289C97}">
      <dsp:nvSpPr>
        <dsp:cNvPr id="0" name=""/>
        <dsp:cNvSpPr/>
      </dsp:nvSpPr>
      <dsp:spPr>
        <a:xfrm>
          <a:off x="1200661" y="2051"/>
          <a:ext cx="5395401" cy="1039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017" tIns="110017" rIns="110017" bIns="110017" numCol="1" spcCol="1270" anchor="ctr" anchorCtr="0">
          <a:noAutofit/>
        </a:bodyPr>
        <a:lstStyle/>
        <a:p>
          <a:pPr marL="0" lvl="0" indent="0" algn="l" defTabSz="844550">
            <a:lnSpc>
              <a:spcPct val="100000"/>
            </a:lnSpc>
            <a:spcBef>
              <a:spcPct val="0"/>
            </a:spcBef>
            <a:spcAft>
              <a:spcPct val="35000"/>
            </a:spcAft>
            <a:buNone/>
          </a:pPr>
          <a:r>
            <a:rPr lang="en-US" sz="1900" kern="1200" dirty="0"/>
            <a:t>Most states within the US continues to see a trend of upward median prices, showing a strong demand for homes. </a:t>
          </a:r>
        </a:p>
      </dsp:txBody>
      <dsp:txXfrm>
        <a:off x="1200661" y="2051"/>
        <a:ext cx="5395401" cy="1039533"/>
      </dsp:txXfrm>
    </dsp:sp>
    <dsp:sp modelId="{5C374A6B-694C-40F1-BB8A-4F69FA44089D}">
      <dsp:nvSpPr>
        <dsp:cNvPr id="0" name=""/>
        <dsp:cNvSpPr/>
      </dsp:nvSpPr>
      <dsp:spPr>
        <a:xfrm>
          <a:off x="0" y="1301468"/>
          <a:ext cx="6596063" cy="103953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7345221-C80D-40B6-9D99-675506059495}">
      <dsp:nvSpPr>
        <dsp:cNvPr id="0" name=""/>
        <dsp:cNvSpPr/>
      </dsp:nvSpPr>
      <dsp:spPr>
        <a:xfrm>
          <a:off x="314458" y="1535363"/>
          <a:ext cx="571743" cy="5717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BCB0F55-8F52-4905-96FF-9F455ED57610}">
      <dsp:nvSpPr>
        <dsp:cNvPr id="0" name=""/>
        <dsp:cNvSpPr/>
      </dsp:nvSpPr>
      <dsp:spPr>
        <a:xfrm>
          <a:off x="1200661" y="1301468"/>
          <a:ext cx="5395401" cy="1039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017" tIns="110017" rIns="110017" bIns="110017" numCol="1" spcCol="1270" anchor="ctr" anchorCtr="0">
          <a:noAutofit/>
        </a:bodyPr>
        <a:lstStyle/>
        <a:p>
          <a:pPr marL="0" lvl="0" indent="0" algn="l" defTabSz="844550">
            <a:lnSpc>
              <a:spcPct val="100000"/>
            </a:lnSpc>
            <a:spcBef>
              <a:spcPct val="0"/>
            </a:spcBef>
            <a:spcAft>
              <a:spcPct val="35000"/>
            </a:spcAft>
            <a:buNone/>
          </a:pPr>
          <a:r>
            <a:rPr lang="en-US" sz="1900" kern="1200" dirty="0"/>
            <a:t>Texas shows a strong city wise demand for homes in Austin, San Antonio, Dallas, Houston Quadrangle.  </a:t>
          </a:r>
        </a:p>
      </dsp:txBody>
      <dsp:txXfrm>
        <a:off x="1200661" y="1301468"/>
        <a:ext cx="5395401" cy="1039533"/>
      </dsp:txXfrm>
    </dsp:sp>
    <dsp:sp modelId="{B5933F5B-FE0A-46D7-BD63-F2D27FF064AF}">
      <dsp:nvSpPr>
        <dsp:cNvPr id="0" name=""/>
        <dsp:cNvSpPr/>
      </dsp:nvSpPr>
      <dsp:spPr>
        <a:xfrm>
          <a:off x="0" y="2600885"/>
          <a:ext cx="6596063" cy="103953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6D894CF-3098-4B67-95DE-4CC3B032FCEA}">
      <dsp:nvSpPr>
        <dsp:cNvPr id="0" name=""/>
        <dsp:cNvSpPr/>
      </dsp:nvSpPr>
      <dsp:spPr>
        <a:xfrm>
          <a:off x="314458" y="2834780"/>
          <a:ext cx="571743" cy="57174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CD1C251-0B7F-464C-9208-DFEFF888F4B0}">
      <dsp:nvSpPr>
        <dsp:cNvPr id="0" name=""/>
        <dsp:cNvSpPr/>
      </dsp:nvSpPr>
      <dsp:spPr>
        <a:xfrm>
          <a:off x="1200661" y="2600885"/>
          <a:ext cx="5395401" cy="1039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017" tIns="110017" rIns="110017" bIns="110017" numCol="1" spcCol="1270" anchor="ctr" anchorCtr="0">
          <a:noAutofit/>
        </a:bodyPr>
        <a:lstStyle/>
        <a:p>
          <a:pPr marL="0" lvl="0" indent="0" algn="l" defTabSz="844550">
            <a:lnSpc>
              <a:spcPct val="100000"/>
            </a:lnSpc>
            <a:spcBef>
              <a:spcPct val="0"/>
            </a:spcBef>
            <a:spcAft>
              <a:spcPct val="35000"/>
            </a:spcAft>
            <a:buNone/>
          </a:pPr>
          <a:r>
            <a:rPr lang="en-US" sz="1900" kern="1200"/>
            <a:t>Houston shows a trend of increase in Housing prices away from the downtown area. </a:t>
          </a:r>
        </a:p>
      </dsp:txBody>
      <dsp:txXfrm>
        <a:off x="1200661" y="2600885"/>
        <a:ext cx="5395401" cy="1039533"/>
      </dsp:txXfrm>
    </dsp:sp>
    <dsp:sp modelId="{70FADA8E-F74E-4B44-96C1-D8787218289F}">
      <dsp:nvSpPr>
        <dsp:cNvPr id="0" name=""/>
        <dsp:cNvSpPr/>
      </dsp:nvSpPr>
      <dsp:spPr>
        <a:xfrm>
          <a:off x="0" y="3900303"/>
          <a:ext cx="6596063" cy="103953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8E8F137-53B4-4B64-9D32-CD7E38A77194}">
      <dsp:nvSpPr>
        <dsp:cNvPr id="0" name=""/>
        <dsp:cNvSpPr/>
      </dsp:nvSpPr>
      <dsp:spPr>
        <a:xfrm>
          <a:off x="314458" y="4134198"/>
          <a:ext cx="571743" cy="57174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9F84FE6-6369-406F-92FB-73591D7317FF}">
      <dsp:nvSpPr>
        <dsp:cNvPr id="0" name=""/>
        <dsp:cNvSpPr/>
      </dsp:nvSpPr>
      <dsp:spPr>
        <a:xfrm>
          <a:off x="1200661" y="3900303"/>
          <a:ext cx="5395401" cy="1039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017" tIns="110017" rIns="110017" bIns="110017" numCol="1" spcCol="1270" anchor="ctr" anchorCtr="0">
          <a:noAutofit/>
        </a:bodyPr>
        <a:lstStyle/>
        <a:p>
          <a:pPr marL="0" lvl="0" indent="0" algn="l" defTabSz="844550">
            <a:lnSpc>
              <a:spcPct val="100000"/>
            </a:lnSpc>
            <a:spcBef>
              <a:spcPct val="0"/>
            </a:spcBef>
            <a:spcAft>
              <a:spcPct val="35000"/>
            </a:spcAft>
            <a:buNone/>
          </a:pPr>
          <a:r>
            <a:rPr lang="en-US" sz="1900" kern="1200" dirty="0"/>
            <a:t>The price of homes is expected to continue to increase in near future.</a:t>
          </a:r>
        </a:p>
      </dsp:txBody>
      <dsp:txXfrm>
        <a:off x="1200661" y="3900303"/>
        <a:ext cx="5395401" cy="103953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jpg>
</file>

<file path=ppt/media/image20.svg>
</file>

<file path=ppt/media/image21.png>
</file>

<file path=ppt/media/image22.svg>
</file>

<file path=ppt/media/image23.png>
</file>

<file path=ppt/media/image24.sv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52ADB1-275D-430A-89EE-5C7E6CFF6FF2}" type="datetimeFigureOut">
              <a:rPr lang="en-US" smtClean="0"/>
              <a:t>12/1/2021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25628-3A68-42F4-BA86-981817953149}" type="slidenum">
              <a:rPr lang="en-US" smtClean="0"/>
              <a:t>‹#›</a:t>
            </a:fld>
            <a:endParaRPr lang="en-US" dirty="0"/>
          </a:p>
        </p:txBody>
      </p:sp>
    </p:spTree>
    <p:extLst>
      <p:ext uri="{BB962C8B-B14F-4D97-AF65-F5344CB8AC3E}">
        <p14:creationId xmlns:p14="http://schemas.microsoft.com/office/powerpoint/2010/main" val="649258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wanted to look for trends in the housing market.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rPr>
              <a:t>The data uses median prices and not mean because the median represents the typical value. </a:t>
            </a:r>
            <a:endParaRPr lang="en-US" dirty="0"/>
          </a:p>
          <a:p>
            <a:r>
              <a:rPr lang="en-US" dirty="0"/>
              <a:t>We compared </a:t>
            </a:r>
          </a:p>
          <a:p>
            <a:r>
              <a:rPr lang="en-US" dirty="0"/>
              <a:t>-median prices of each state </a:t>
            </a:r>
          </a:p>
          <a:p>
            <a:r>
              <a:rPr lang="en-US" dirty="0"/>
              <a:t>-changes over time </a:t>
            </a:r>
          </a:p>
          <a:p>
            <a:r>
              <a:rPr lang="en-US" dirty="0"/>
              <a:t>-prices of major cities in Texas</a:t>
            </a:r>
          </a:p>
          <a:p>
            <a:r>
              <a:rPr lang="en-US" dirty="0"/>
              <a:t>-forecasted percent increase for Houston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B725628-3A68-42F4-BA86-98181795314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826574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17</a:t>
            </a:fld>
            <a:endParaRPr lang="en-US" dirty="0"/>
          </a:p>
        </p:txBody>
      </p:sp>
    </p:spTree>
    <p:extLst>
      <p:ext uri="{BB962C8B-B14F-4D97-AF65-F5344CB8AC3E}">
        <p14:creationId xmlns:p14="http://schemas.microsoft.com/office/powerpoint/2010/main" val="1156732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looking at state wise median prices, and CA, HI, WA, OR leads all states in median prices. </a:t>
            </a:r>
          </a:p>
          <a:p>
            <a:r>
              <a:rPr lang="en-US" dirty="0"/>
              <a:t>The median prices for all the other states appears to be in the same range. </a:t>
            </a:r>
          </a:p>
          <a:p>
            <a:r>
              <a:rPr lang="en-US" dirty="0"/>
              <a:t>Living in West coast is costlier vis-à-vis rest of the country.</a:t>
            </a:r>
          </a:p>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4</a:t>
            </a:fld>
            <a:endParaRPr lang="en-US" dirty="0"/>
          </a:p>
        </p:txBody>
      </p:sp>
    </p:spTree>
    <p:extLst>
      <p:ext uri="{BB962C8B-B14F-4D97-AF65-F5344CB8AC3E}">
        <p14:creationId xmlns:p14="http://schemas.microsoft.com/office/powerpoint/2010/main" val="236050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now looking at Statewise median price trend</a:t>
            </a:r>
          </a:p>
          <a:p>
            <a:r>
              <a:rPr lang="en-US" dirty="0"/>
              <a:t>And there is an upward trend for most of the states except for CA, HI, where the median prices are going down. </a:t>
            </a:r>
          </a:p>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5</a:t>
            </a:fld>
            <a:endParaRPr lang="en-US" dirty="0"/>
          </a:p>
        </p:txBody>
      </p:sp>
    </p:spTree>
    <p:extLst>
      <p:ext uri="{BB962C8B-B14F-4D97-AF65-F5344CB8AC3E}">
        <p14:creationId xmlns:p14="http://schemas.microsoft.com/office/powerpoint/2010/main" val="25972749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Median prices are expected to go up on Y-Y basis by 10 to 20%, so a home which is 200K to 500K may go up by </a:t>
            </a:r>
            <a:r>
              <a:rPr lang="en-US" dirty="0" err="1"/>
              <a:t>atleast</a:t>
            </a:r>
            <a:r>
              <a:rPr lang="en-US" dirty="0"/>
              <a:t> 220 to 550K in lower estimate.</a:t>
            </a:r>
          </a:p>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6</a:t>
            </a:fld>
            <a:endParaRPr lang="en-US" dirty="0"/>
          </a:p>
        </p:txBody>
      </p:sp>
    </p:spTree>
    <p:extLst>
      <p:ext uri="{BB962C8B-B14F-4D97-AF65-F5344CB8AC3E}">
        <p14:creationId xmlns:p14="http://schemas.microsoft.com/office/powerpoint/2010/main" val="2142394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looking at statewise comparison of price increase, and Arizona appears to be more than 20%</a:t>
            </a:r>
          </a:p>
          <a:p>
            <a:r>
              <a:rPr lang="en-US" dirty="0"/>
              <a:t>On average, the prices may increase from 10 to 20%, which substantiate our earlier forecast prediction</a:t>
            </a:r>
          </a:p>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7</a:t>
            </a:fld>
            <a:endParaRPr lang="en-US" dirty="0"/>
          </a:p>
        </p:txBody>
      </p:sp>
    </p:spTree>
    <p:extLst>
      <p:ext uri="{BB962C8B-B14F-4D97-AF65-F5344CB8AC3E}">
        <p14:creationId xmlns:p14="http://schemas.microsoft.com/office/powerpoint/2010/main" val="28208844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8</a:t>
            </a:fld>
            <a:endParaRPr lang="en-US" dirty="0"/>
          </a:p>
        </p:txBody>
      </p:sp>
    </p:spTree>
    <p:extLst>
      <p:ext uri="{BB962C8B-B14F-4D97-AF65-F5344CB8AC3E}">
        <p14:creationId xmlns:p14="http://schemas.microsoft.com/office/powerpoint/2010/main" val="3073391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9</a:t>
            </a:fld>
            <a:endParaRPr lang="en-US" dirty="0"/>
          </a:p>
        </p:txBody>
      </p:sp>
    </p:spTree>
    <p:extLst>
      <p:ext uri="{BB962C8B-B14F-4D97-AF65-F5344CB8AC3E}">
        <p14:creationId xmlns:p14="http://schemas.microsoft.com/office/powerpoint/2010/main" val="39107455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4B725628-3A68-42F4-BA86-981817953149}" type="slidenum">
              <a:rPr lang="en-US" smtClean="0"/>
              <a:t>10</a:t>
            </a:fld>
            <a:endParaRPr lang="en-US" dirty="0"/>
          </a:p>
        </p:txBody>
      </p:sp>
    </p:spTree>
    <p:extLst>
      <p:ext uri="{BB962C8B-B14F-4D97-AF65-F5344CB8AC3E}">
        <p14:creationId xmlns:p14="http://schemas.microsoft.com/office/powerpoint/2010/main" val="27163963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725628-3A68-42F4-BA86-981817953149}" type="slidenum">
              <a:rPr lang="en-US" smtClean="0"/>
              <a:t>11</a:t>
            </a:fld>
            <a:endParaRPr lang="en-US" dirty="0"/>
          </a:p>
        </p:txBody>
      </p:sp>
    </p:spTree>
    <p:extLst>
      <p:ext uri="{BB962C8B-B14F-4D97-AF65-F5344CB8AC3E}">
        <p14:creationId xmlns:p14="http://schemas.microsoft.com/office/powerpoint/2010/main" val="1027829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7005E26E-BCB2-4FD5-8FD5-81A5EAE94C21}" type="datetime1">
              <a:rPr lang="en-US" smtClean="0"/>
              <a:t>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C2E9B8-0487-42E4-B571-744A3D775783}" type="datetime1">
              <a:rPr lang="en-US" smtClean="0"/>
              <a:t>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52E32D-1E84-43FD-8158-FFFE757EB0E8}" type="datetime1">
              <a:rPr lang="en-US" smtClean="0"/>
              <a:t>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85C470-CD19-455C-B830-6D252EAD7FE5}" type="datetime1">
              <a:rPr lang="en-US" smtClean="0"/>
              <a:t>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F85C43C-50D9-4F49-A136-0EFF292F93ED}" type="datetime1">
              <a:rPr lang="en-US" smtClean="0"/>
              <a:t>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53B1A3-0AEF-4064-A724-D27D660C8653}" type="datetime1">
              <a:rPr lang="en-US" smtClean="0"/>
              <a:t>12/1/2021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D5D0F2-BF66-4A24-9384-A0129B196518}" type="datetime1">
              <a:rPr lang="en-US" smtClean="0"/>
              <a:t>12/1/2021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C318A6C-4F6B-48D2-BDB0-D7413B3FDB0A}" type="datetime1">
              <a:rPr lang="en-US" smtClean="0"/>
              <a:t>12/1/2021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01ECED-6ECE-4989-B917-9D4D7E6D3C76}" type="datetime1">
              <a:rPr lang="en-US" smtClean="0"/>
              <a:t>12/1/2021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B570E1-CB40-488E-8C6F-EF4211DFFCB0}" type="datetime1">
              <a:rPr lang="en-US" smtClean="0"/>
              <a:t>12/1/2021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CEB6AF-9F5C-43BE-879E-CB9514111250}" type="datetime1">
              <a:rPr lang="en-US" smtClean="0"/>
              <a:t>12/1/2021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E424C-FCA3-4EDD-B274-8E055D649B7D}" type="datetime1">
              <a:rPr lang="en-US" smtClean="0"/>
              <a:t>12/1/2021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about:blank"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6">
            <a:extLst>
              <a:ext uri="{FF2B5EF4-FFF2-40B4-BE49-F238E27FC236}">
                <a16:creationId xmlns:a16="http://schemas.microsoft.com/office/drawing/2014/main" id="{42DD0C21-8FEE-4C18-8789-CC8ABE206F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A4B51757-7607-4CEA-A0EE-3C5BDC2C1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1998"/>
            <a:ext cx="12188952" cy="22855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3D84FB-5D02-47D2-98FD-4F01A02E2AEA}"/>
              </a:ext>
            </a:extLst>
          </p:cNvPr>
          <p:cNvSpPr>
            <a:spLocks noGrp="1"/>
          </p:cNvSpPr>
          <p:nvPr>
            <p:ph type="ctrTitle"/>
          </p:nvPr>
        </p:nvSpPr>
        <p:spPr>
          <a:xfrm>
            <a:off x="457200" y="4960137"/>
            <a:ext cx="7772400" cy="1463040"/>
          </a:xfrm>
        </p:spPr>
        <p:txBody>
          <a:bodyPr>
            <a:normAutofit/>
          </a:bodyPr>
          <a:lstStyle/>
          <a:p>
            <a:r>
              <a:rPr lang="en-US" dirty="0">
                <a:solidFill>
                  <a:srgbClr val="FFFFFF"/>
                </a:solidFill>
              </a:rPr>
              <a:t>Group 4 – Housing Data</a:t>
            </a:r>
            <a:br>
              <a:rPr lang="en-US" dirty="0">
                <a:solidFill>
                  <a:srgbClr val="FFFFFF"/>
                </a:solidFill>
              </a:rPr>
            </a:br>
            <a:endParaRPr lang="en-US" dirty="0">
              <a:solidFill>
                <a:srgbClr val="FFFFFF"/>
              </a:solidFill>
            </a:endParaRPr>
          </a:p>
        </p:txBody>
      </p:sp>
      <p:sp>
        <p:nvSpPr>
          <p:cNvPr id="3" name="Subtitle 2">
            <a:extLst>
              <a:ext uri="{FF2B5EF4-FFF2-40B4-BE49-F238E27FC236}">
                <a16:creationId xmlns:a16="http://schemas.microsoft.com/office/drawing/2014/main" id="{E9F6641D-ADF3-40BD-9BA3-E740E77C8826}"/>
              </a:ext>
            </a:extLst>
          </p:cNvPr>
          <p:cNvSpPr>
            <a:spLocks noGrp="1"/>
          </p:cNvSpPr>
          <p:nvPr>
            <p:ph type="subTitle" idx="1"/>
          </p:nvPr>
        </p:nvSpPr>
        <p:spPr>
          <a:xfrm>
            <a:off x="8610600" y="4960137"/>
            <a:ext cx="3200400" cy="1463040"/>
          </a:xfrm>
        </p:spPr>
        <p:txBody>
          <a:bodyPr>
            <a:normAutofit/>
          </a:bodyPr>
          <a:lstStyle/>
          <a:p>
            <a:r>
              <a:rPr lang="en-US">
                <a:solidFill>
                  <a:srgbClr val="FFFFFF"/>
                </a:solidFill>
              </a:rPr>
              <a:t>Jessie Lyle</a:t>
            </a:r>
          </a:p>
          <a:p>
            <a:r>
              <a:rPr lang="en-US">
                <a:solidFill>
                  <a:srgbClr val="FFFFFF"/>
                </a:solidFill>
              </a:rPr>
              <a:t>Mastura Mir</a:t>
            </a:r>
          </a:p>
          <a:p>
            <a:r>
              <a:rPr lang="en-US">
                <a:solidFill>
                  <a:srgbClr val="FFFFFF"/>
                </a:solidFill>
              </a:rPr>
              <a:t>Jas Sur</a:t>
            </a:r>
          </a:p>
          <a:p>
            <a:r>
              <a:rPr lang="en-US">
                <a:solidFill>
                  <a:srgbClr val="FFFFFF"/>
                </a:solidFill>
              </a:rPr>
              <a:t>Monica Hogue</a:t>
            </a:r>
            <a:endParaRPr lang="en-US" dirty="0">
              <a:solidFill>
                <a:srgbClr val="FFFFFF"/>
              </a:solidFill>
            </a:endParaRPr>
          </a:p>
        </p:txBody>
      </p:sp>
      <p:pic>
        <p:nvPicPr>
          <p:cNvPr id="5" name="Picture 4">
            <a:extLst>
              <a:ext uri="{FF2B5EF4-FFF2-40B4-BE49-F238E27FC236}">
                <a16:creationId xmlns:a16="http://schemas.microsoft.com/office/drawing/2014/main" id="{230BD1B1-AA22-48F1-B3ED-579CD284605D}"/>
              </a:ext>
              <a:ext uri="{C183D7F6-B498-43B3-948B-1728B52AA6E4}">
                <adec:decorative xmlns:adec="http://schemas.microsoft.com/office/drawing/2017/decorative" val="1"/>
              </a:ext>
            </a:extLst>
          </p:cNvPr>
          <p:cNvPicPr>
            <a:picLocks noChangeAspect="1"/>
          </p:cNvPicPr>
          <p:nvPr/>
        </p:nvPicPr>
        <p:blipFill rotWithShape="1">
          <a:blip r:embed="rId2"/>
          <a:srcRect r="52444" b="-1"/>
          <a:stretch/>
        </p:blipFill>
        <p:spPr>
          <a:xfrm>
            <a:off x="3154028" y="640080"/>
            <a:ext cx="5878139" cy="3306457"/>
          </a:xfrm>
          <a:prstGeom prst="rect">
            <a:avLst/>
          </a:prstGeom>
        </p:spPr>
      </p:pic>
      <p:cxnSp>
        <p:nvCxnSpPr>
          <p:cNvPr id="41" name="Straight Connector 40">
            <a:extLst>
              <a:ext uri="{FF2B5EF4-FFF2-40B4-BE49-F238E27FC236}">
                <a16:creationId xmlns:a16="http://schemas.microsoft.com/office/drawing/2014/main" id="{FEF39256-F095-41C8-8707-6C1A665E8F2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06507" y="5220212"/>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6257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8F7E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C05D1B-7042-483E-A827-70C762EEFDD3}"/>
              </a:ext>
            </a:extLst>
          </p:cNvPr>
          <p:cNvSpPr>
            <a:spLocks noGrp="1"/>
          </p:cNvSpPr>
          <p:nvPr>
            <p:ph type="title"/>
          </p:nvPr>
        </p:nvSpPr>
        <p:spPr>
          <a:xfrm>
            <a:off x="524256" y="4767072"/>
            <a:ext cx="6594189" cy="1625210"/>
          </a:xfrm>
        </p:spPr>
        <p:txBody>
          <a:bodyPr>
            <a:normAutofit/>
          </a:bodyPr>
          <a:lstStyle/>
          <a:p>
            <a:pPr algn="r"/>
            <a:r>
              <a:rPr lang="en-US">
                <a:solidFill>
                  <a:srgbClr val="FFFFFF"/>
                </a:solidFill>
              </a:rPr>
              <a:t>Sales and inventory (Texas)</a:t>
            </a:r>
          </a:p>
        </p:txBody>
      </p:sp>
      <p:sp>
        <p:nvSpPr>
          <p:cNvPr id="12" name="Rectangle 11">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433F231-7A52-485F-9CC5-6264A9B838EC}"/>
              </a:ext>
            </a:extLst>
          </p:cNvPr>
          <p:cNvSpPr>
            <a:spLocks noGrp="1"/>
          </p:cNvSpPr>
          <p:nvPr>
            <p:ph idx="1"/>
          </p:nvPr>
        </p:nvSpPr>
        <p:spPr>
          <a:xfrm>
            <a:off x="8029319" y="917725"/>
            <a:ext cx="3424739" cy="4852362"/>
          </a:xfrm>
        </p:spPr>
        <p:txBody>
          <a:bodyPr anchor="ctr">
            <a:normAutofit/>
          </a:bodyPr>
          <a:lstStyle/>
          <a:p>
            <a:pPr>
              <a:buFont typeface="Arial" panose="020B0604020202020204" pitchFamily="34" charset="0"/>
              <a:buChar char="•"/>
            </a:pPr>
            <a:r>
              <a:rPr lang="en-US">
                <a:solidFill>
                  <a:srgbClr val="FFFFFF"/>
                </a:solidFill>
              </a:rPr>
              <a:t>The Highest inventory was in Houston and Dallas-Fort Wort. But the Sales rate is higher in Houston than in Dallas-Fort Worth in September 2021.</a:t>
            </a:r>
          </a:p>
          <a:p>
            <a:pPr>
              <a:buFont typeface="Arial" panose="020B0604020202020204" pitchFamily="34" charset="0"/>
              <a:buChar char="•"/>
            </a:pPr>
            <a:r>
              <a:rPr lang="en-US">
                <a:solidFill>
                  <a:srgbClr val="FFFFFF"/>
                </a:solidFill>
              </a:rPr>
              <a:t>The Lowest Inventor and house sales were in McAllen in September 2021.</a:t>
            </a:r>
          </a:p>
          <a:p>
            <a:pPr>
              <a:buFont typeface="Arial" panose="020B0604020202020204" pitchFamily="34" charset="0"/>
              <a:buChar char="•"/>
            </a:pPr>
            <a:endParaRPr lang="en-US">
              <a:solidFill>
                <a:srgbClr val="FFFFFF"/>
              </a:solidFill>
            </a:endParaRPr>
          </a:p>
          <a:p>
            <a:pPr>
              <a:buFont typeface="Arial" panose="020B0604020202020204" pitchFamily="34" charset="0"/>
              <a:buChar char="•"/>
            </a:pPr>
            <a:endParaRPr lang="en-US">
              <a:solidFill>
                <a:srgbClr val="FFFFFF"/>
              </a:solidFill>
            </a:endParaRPr>
          </a:p>
        </p:txBody>
      </p:sp>
      <p:pic>
        <p:nvPicPr>
          <p:cNvPr id="4" name="Picture 3">
            <a:extLst>
              <a:ext uri="{FF2B5EF4-FFF2-40B4-BE49-F238E27FC236}">
                <a16:creationId xmlns:a16="http://schemas.microsoft.com/office/drawing/2014/main" id="{0022D84D-7883-48DD-94D9-1119AAB8EABD}"/>
              </a:ext>
            </a:extLst>
          </p:cNvPr>
          <p:cNvPicPr>
            <a:picLocks noChangeAspect="1"/>
          </p:cNvPicPr>
          <p:nvPr/>
        </p:nvPicPr>
        <p:blipFill>
          <a:blip r:embed="rId3"/>
          <a:stretch>
            <a:fillRect/>
          </a:stretch>
        </p:blipFill>
        <p:spPr>
          <a:xfrm>
            <a:off x="430553" y="234600"/>
            <a:ext cx="6687892" cy="4157832"/>
          </a:xfrm>
          <a:prstGeom prst="rect">
            <a:avLst/>
          </a:prstGeom>
        </p:spPr>
      </p:pic>
    </p:spTree>
    <p:extLst>
      <p:ext uri="{BB962C8B-B14F-4D97-AF65-F5344CB8AC3E}">
        <p14:creationId xmlns:p14="http://schemas.microsoft.com/office/powerpoint/2010/main" val="1182610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7B59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0E88E0-D9F1-42D8-8C7E-B1E84E6735BB}"/>
              </a:ext>
            </a:extLst>
          </p:cNvPr>
          <p:cNvSpPr>
            <a:spLocks noGrp="1"/>
          </p:cNvSpPr>
          <p:nvPr>
            <p:ph type="title"/>
          </p:nvPr>
        </p:nvSpPr>
        <p:spPr>
          <a:xfrm>
            <a:off x="524256" y="4767072"/>
            <a:ext cx="6594189" cy="1625210"/>
          </a:xfrm>
        </p:spPr>
        <p:txBody>
          <a:bodyPr>
            <a:normAutofit/>
          </a:bodyPr>
          <a:lstStyle/>
          <a:p>
            <a:pPr algn="r"/>
            <a:r>
              <a:rPr lang="en-US">
                <a:solidFill>
                  <a:srgbClr val="FFFFFF"/>
                </a:solidFill>
              </a:rPr>
              <a:t>Median prices (Texas)</a:t>
            </a:r>
          </a:p>
        </p:txBody>
      </p:sp>
      <p:sp>
        <p:nvSpPr>
          <p:cNvPr id="12" name="Rectangle 11">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C13920-63A4-4A83-8E46-B75AB53FEB61}"/>
              </a:ext>
            </a:extLst>
          </p:cNvPr>
          <p:cNvSpPr>
            <a:spLocks noGrp="1"/>
          </p:cNvSpPr>
          <p:nvPr>
            <p:ph idx="1"/>
          </p:nvPr>
        </p:nvSpPr>
        <p:spPr>
          <a:xfrm>
            <a:off x="8029319" y="917725"/>
            <a:ext cx="3424739" cy="4852362"/>
          </a:xfrm>
        </p:spPr>
        <p:txBody>
          <a:bodyPr anchor="ctr">
            <a:normAutofit/>
          </a:bodyPr>
          <a:lstStyle/>
          <a:p>
            <a:pPr>
              <a:buFont typeface="Arial" panose="020B0604020202020204" pitchFamily="34" charset="0"/>
              <a:buChar char="•"/>
            </a:pPr>
            <a:r>
              <a:rPr lang="en-US" dirty="0">
                <a:solidFill>
                  <a:srgbClr val="FFFFFF"/>
                </a:solidFill>
              </a:rPr>
              <a:t>Median of Median price was higher in Austin; it's almost 370k. But according to Median size Rank Austin had 35.00</a:t>
            </a:r>
          </a:p>
          <a:p>
            <a:pPr>
              <a:buFont typeface="Arial" panose="020B0604020202020204" pitchFamily="34" charset="0"/>
              <a:buChar char="•"/>
            </a:pPr>
            <a:r>
              <a:rPr lang="en-US" dirty="0">
                <a:solidFill>
                  <a:srgbClr val="FFFFFF"/>
                </a:solidFill>
              </a:rPr>
              <a:t>The highest Median price rank had McAllen; it was 72.00</a:t>
            </a:r>
          </a:p>
          <a:p>
            <a:pPr>
              <a:buFont typeface="Arial" panose="020B0604020202020204" pitchFamily="34" charset="0"/>
              <a:buChar char="•"/>
            </a:pPr>
            <a:r>
              <a:rPr lang="en-US" dirty="0">
                <a:solidFill>
                  <a:srgbClr val="FFFFFF"/>
                </a:solidFill>
              </a:rPr>
              <a:t>The Median of Median price for Houston was 321k, and the Median size rank was 6.00</a:t>
            </a:r>
          </a:p>
        </p:txBody>
      </p:sp>
      <p:pic>
        <p:nvPicPr>
          <p:cNvPr id="4" name="Picture 3">
            <a:extLst>
              <a:ext uri="{FF2B5EF4-FFF2-40B4-BE49-F238E27FC236}">
                <a16:creationId xmlns:a16="http://schemas.microsoft.com/office/drawing/2014/main" id="{5084D48F-10EF-4035-A1DC-B3E13DE29793}"/>
              </a:ext>
            </a:extLst>
          </p:cNvPr>
          <p:cNvPicPr>
            <a:picLocks noChangeAspect="1"/>
          </p:cNvPicPr>
          <p:nvPr/>
        </p:nvPicPr>
        <p:blipFill>
          <a:blip r:embed="rId3"/>
          <a:stretch>
            <a:fillRect/>
          </a:stretch>
        </p:blipFill>
        <p:spPr>
          <a:xfrm>
            <a:off x="174903" y="321732"/>
            <a:ext cx="7285351" cy="4016352"/>
          </a:xfrm>
          <a:prstGeom prst="rect">
            <a:avLst/>
          </a:prstGeom>
        </p:spPr>
      </p:pic>
    </p:spTree>
    <p:extLst>
      <p:ext uri="{BB962C8B-B14F-4D97-AF65-F5344CB8AC3E}">
        <p14:creationId xmlns:p14="http://schemas.microsoft.com/office/powerpoint/2010/main" val="3860987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FAE1107-CEC3-4041-8BAA-CDB6F6759B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3EF92F-E2EF-47F0-9583-4C765CD4C94D}"/>
              </a:ext>
            </a:extLst>
          </p:cNvPr>
          <p:cNvSpPr>
            <a:spLocks noGrp="1"/>
          </p:cNvSpPr>
          <p:nvPr>
            <p:ph type="title"/>
          </p:nvPr>
        </p:nvSpPr>
        <p:spPr>
          <a:xfrm>
            <a:off x="1024129" y="585216"/>
            <a:ext cx="3779085" cy="1499616"/>
          </a:xfrm>
        </p:spPr>
        <p:txBody>
          <a:bodyPr>
            <a:normAutofit/>
          </a:bodyPr>
          <a:lstStyle/>
          <a:p>
            <a:r>
              <a:rPr lang="en-US">
                <a:solidFill>
                  <a:srgbClr val="FFFFFF"/>
                </a:solidFill>
              </a:rPr>
              <a:t>Median prices (houston)</a:t>
            </a:r>
          </a:p>
        </p:txBody>
      </p:sp>
      <p:cxnSp>
        <p:nvCxnSpPr>
          <p:cNvPr id="12" name="Straight Connector 11">
            <a:extLst>
              <a:ext uri="{FF2B5EF4-FFF2-40B4-BE49-F238E27FC236}">
                <a16:creationId xmlns:a16="http://schemas.microsoft.com/office/drawing/2014/main" id="{1AEA88FB-F5DD-45CE-AAE1-7B33D0ABDD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89A4709-9EDD-43A4-8D7E-364043CCD825}"/>
              </a:ext>
            </a:extLst>
          </p:cNvPr>
          <p:cNvSpPr>
            <a:spLocks noGrp="1"/>
          </p:cNvSpPr>
          <p:nvPr>
            <p:ph idx="1"/>
          </p:nvPr>
        </p:nvSpPr>
        <p:spPr>
          <a:xfrm>
            <a:off x="1024129" y="2286000"/>
            <a:ext cx="3791711" cy="3931920"/>
          </a:xfrm>
        </p:spPr>
        <p:txBody>
          <a:bodyPr>
            <a:normAutofit/>
          </a:bodyPr>
          <a:lstStyle/>
          <a:p>
            <a:pPr>
              <a:buFont typeface="Arial" panose="020B0604020202020204" pitchFamily="34" charset="0"/>
              <a:buChar char="•"/>
            </a:pPr>
            <a:r>
              <a:rPr lang="en-US">
                <a:solidFill>
                  <a:srgbClr val="FFFFFF"/>
                </a:solidFill>
              </a:rPr>
              <a:t>Median house price in Houston decreased from 2018 to 2019</a:t>
            </a:r>
          </a:p>
          <a:p>
            <a:pPr>
              <a:buFont typeface="Arial" panose="020B0604020202020204" pitchFamily="34" charset="0"/>
              <a:buChar char="•"/>
            </a:pPr>
            <a:r>
              <a:rPr lang="en-US">
                <a:solidFill>
                  <a:srgbClr val="FFFFFF"/>
                </a:solidFill>
              </a:rPr>
              <a:t>Median house price increased slightly from 2019 to 2020, with a sharper increase from 2020 to 2021</a:t>
            </a:r>
          </a:p>
        </p:txBody>
      </p:sp>
      <p:pic>
        <p:nvPicPr>
          <p:cNvPr id="5" name="Picture 4">
            <a:extLst>
              <a:ext uri="{FF2B5EF4-FFF2-40B4-BE49-F238E27FC236}">
                <a16:creationId xmlns:a16="http://schemas.microsoft.com/office/drawing/2014/main" id="{3D3CE070-6874-4BEA-B888-92AC215C7565}"/>
              </a:ext>
            </a:extLst>
          </p:cNvPr>
          <p:cNvPicPr>
            <a:picLocks noChangeAspect="1"/>
          </p:cNvPicPr>
          <p:nvPr/>
        </p:nvPicPr>
        <p:blipFill>
          <a:blip r:embed="rId2"/>
          <a:stretch>
            <a:fillRect/>
          </a:stretch>
        </p:blipFill>
        <p:spPr>
          <a:xfrm>
            <a:off x="6432462" y="640080"/>
            <a:ext cx="4782997" cy="5577840"/>
          </a:xfrm>
          <a:prstGeom prst="rect">
            <a:avLst/>
          </a:prstGeom>
        </p:spPr>
      </p:pic>
    </p:spTree>
    <p:extLst>
      <p:ext uri="{BB962C8B-B14F-4D97-AF65-F5344CB8AC3E}">
        <p14:creationId xmlns:p14="http://schemas.microsoft.com/office/powerpoint/2010/main" val="2013953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3E64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E00B9E-5B29-48EC-85FC-E91D624910AA}"/>
              </a:ext>
            </a:extLst>
          </p:cNvPr>
          <p:cNvSpPr>
            <a:spLocks noGrp="1"/>
          </p:cNvSpPr>
          <p:nvPr>
            <p:ph type="title"/>
          </p:nvPr>
        </p:nvSpPr>
        <p:spPr>
          <a:xfrm>
            <a:off x="524256" y="4767072"/>
            <a:ext cx="6594189" cy="1625210"/>
          </a:xfrm>
        </p:spPr>
        <p:txBody>
          <a:bodyPr>
            <a:normAutofit/>
          </a:bodyPr>
          <a:lstStyle/>
          <a:p>
            <a:pPr algn="r"/>
            <a:r>
              <a:rPr lang="en-US">
                <a:solidFill>
                  <a:srgbClr val="FFFFFF"/>
                </a:solidFill>
              </a:rPr>
              <a:t>Price change by zip code (houston)</a:t>
            </a:r>
          </a:p>
        </p:txBody>
      </p:sp>
      <p:sp>
        <p:nvSpPr>
          <p:cNvPr id="12" name="Rectangle 11">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544A67B-84CD-4347-9B89-4C5C5382272F}"/>
              </a:ext>
            </a:extLst>
          </p:cNvPr>
          <p:cNvSpPr>
            <a:spLocks noGrp="1"/>
          </p:cNvSpPr>
          <p:nvPr>
            <p:ph idx="1"/>
          </p:nvPr>
        </p:nvSpPr>
        <p:spPr>
          <a:xfrm>
            <a:off x="8029319" y="917725"/>
            <a:ext cx="3424739" cy="4852362"/>
          </a:xfrm>
        </p:spPr>
        <p:txBody>
          <a:bodyPr anchor="ctr">
            <a:normAutofit/>
          </a:bodyPr>
          <a:lstStyle/>
          <a:p>
            <a:pPr>
              <a:buFont typeface="Arial" panose="020B0604020202020204" pitchFamily="34" charset="0"/>
              <a:buChar char="•"/>
            </a:pPr>
            <a:r>
              <a:rPr lang="en-US">
                <a:solidFill>
                  <a:srgbClr val="FFFFFF"/>
                </a:solidFill>
              </a:rPr>
              <a:t>Zip codes in central and downtown Houston show the lowest forecasted percent increase in housing prices</a:t>
            </a:r>
          </a:p>
          <a:p>
            <a:pPr>
              <a:buFont typeface="Arial" panose="020B0604020202020204" pitchFamily="34" charset="0"/>
              <a:buChar char="•"/>
            </a:pPr>
            <a:r>
              <a:rPr lang="en-US">
                <a:solidFill>
                  <a:srgbClr val="FFFFFF"/>
                </a:solidFill>
              </a:rPr>
              <a:t>Surrounding areas have a relatively higher forecasted percent increase </a:t>
            </a:r>
          </a:p>
        </p:txBody>
      </p:sp>
      <p:pic>
        <p:nvPicPr>
          <p:cNvPr id="6" name="Picture 5">
            <a:extLst>
              <a:ext uri="{FF2B5EF4-FFF2-40B4-BE49-F238E27FC236}">
                <a16:creationId xmlns:a16="http://schemas.microsoft.com/office/drawing/2014/main" id="{577C2AFB-22CD-4551-ABE0-B7A2EB290E56}"/>
              </a:ext>
            </a:extLst>
          </p:cNvPr>
          <p:cNvPicPr>
            <a:picLocks noChangeAspect="1"/>
          </p:cNvPicPr>
          <p:nvPr/>
        </p:nvPicPr>
        <p:blipFill>
          <a:blip r:embed="rId2"/>
          <a:stretch>
            <a:fillRect/>
          </a:stretch>
        </p:blipFill>
        <p:spPr>
          <a:xfrm>
            <a:off x="321731" y="292435"/>
            <a:ext cx="6796713" cy="3987130"/>
          </a:xfrm>
          <a:prstGeom prst="rect">
            <a:avLst/>
          </a:prstGeom>
        </p:spPr>
      </p:pic>
    </p:spTree>
    <p:extLst>
      <p:ext uri="{BB962C8B-B14F-4D97-AF65-F5344CB8AC3E}">
        <p14:creationId xmlns:p14="http://schemas.microsoft.com/office/powerpoint/2010/main" val="1216130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1A9B9E1-AE3D-4F69-9670-71C92ED1BC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rgbClr val="6C8B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2B36A6-872A-4501-B9BE-73803BA2CBCA}"/>
              </a:ext>
            </a:extLst>
          </p:cNvPr>
          <p:cNvSpPr>
            <a:spLocks noGrp="1"/>
          </p:cNvSpPr>
          <p:nvPr>
            <p:ph type="title"/>
          </p:nvPr>
        </p:nvSpPr>
        <p:spPr>
          <a:xfrm>
            <a:off x="1024129" y="585216"/>
            <a:ext cx="3779085" cy="1499616"/>
          </a:xfrm>
        </p:spPr>
        <p:txBody>
          <a:bodyPr>
            <a:normAutofit/>
          </a:bodyPr>
          <a:lstStyle/>
          <a:p>
            <a:r>
              <a:rPr lang="en-US" sz="3500">
                <a:solidFill>
                  <a:srgbClr val="FFFFFF"/>
                </a:solidFill>
              </a:rPr>
              <a:t>Areas in houston highest price increase(2022)</a:t>
            </a:r>
          </a:p>
        </p:txBody>
      </p:sp>
      <p:cxnSp>
        <p:nvCxnSpPr>
          <p:cNvPr id="12" name="Straight Connector 11">
            <a:extLst>
              <a:ext uri="{FF2B5EF4-FFF2-40B4-BE49-F238E27FC236}">
                <a16:creationId xmlns:a16="http://schemas.microsoft.com/office/drawing/2014/main" id="{3234ED8A-BEE3-4F34-B45B-731E1E292E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764D8B8-4DFF-41AE-8BB3-2D280583380C}"/>
              </a:ext>
            </a:extLst>
          </p:cNvPr>
          <p:cNvSpPr>
            <a:spLocks noGrp="1"/>
          </p:cNvSpPr>
          <p:nvPr>
            <p:ph idx="1"/>
          </p:nvPr>
        </p:nvSpPr>
        <p:spPr>
          <a:xfrm>
            <a:off x="1024129" y="2286000"/>
            <a:ext cx="3791711" cy="3931920"/>
          </a:xfrm>
        </p:spPr>
        <p:txBody>
          <a:bodyPr>
            <a:normAutofit/>
          </a:bodyPr>
          <a:lstStyle/>
          <a:p>
            <a:pPr>
              <a:buFont typeface="Arial" panose="020B0604020202020204" pitchFamily="34" charset="0"/>
              <a:buChar char="•"/>
            </a:pPr>
            <a:r>
              <a:rPr lang="en-US">
                <a:solidFill>
                  <a:srgbClr val="FFFFFF"/>
                </a:solidFill>
              </a:rPr>
              <a:t> The areas in Houston with the highest forecasted percent increase are east Houston and parts of north and west Houston</a:t>
            </a:r>
          </a:p>
        </p:txBody>
      </p:sp>
      <p:pic>
        <p:nvPicPr>
          <p:cNvPr id="4" name="Picture 3">
            <a:extLst>
              <a:ext uri="{FF2B5EF4-FFF2-40B4-BE49-F238E27FC236}">
                <a16:creationId xmlns:a16="http://schemas.microsoft.com/office/drawing/2014/main" id="{7CEF0F72-4AB2-4268-B4D4-D1623EF34DB6}"/>
              </a:ext>
            </a:extLst>
          </p:cNvPr>
          <p:cNvPicPr>
            <a:picLocks noChangeAspect="1"/>
          </p:cNvPicPr>
          <p:nvPr/>
        </p:nvPicPr>
        <p:blipFill>
          <a:blip r:embed="rId2"/>
          <a:stretch>
            <a:fillRect/>
          </a:stretch>
        </p:blipFill>
        <p:spPr>
          <a:xfrm>
            <a:off x="5576433" y="404037"/>
            <a:ext cx="6291617" cy="5103628"/>
          </a:xfrm>
          <a:prstGeom prst="rect">
            <a:avLst/>
          </a:prstGeom>
        </p:spPr>
      </p:pic>
    </p:spTree>
    <p:extLst>
      <p:ext uri="{BB962C8B-B14F-4D97-AF65-F5344CB8AC3E}">
        <p14:creationId xmlns:p14="http://schemas.microsoft.com/office/powerpoint/2010/main" val="27103639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CD2B798-7994-4548-A2BE-4AEF9C1A5F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5">
            <a:extLst>
              <a:ext uri="{FF2B5EF4-FFF2-40B4-BE49-F238E27FC236}">
                <a16:creationId xmlns:a16="http://schemas.microsoft.com/office/drawing/2014/main" id="{E6162320-3B67-42BB-AF9D-939326E648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6722E143-84C1-4F95-937C-78B92D2811C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29E9E3A5-F4E8-47A7-BB85-6CF927184D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80D974B-B1F0-4DE6-B6B2-A9E28BB372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462D5D-BA71-4D3E-9B64-02C237C0BD5F}"/>
              </a:ext>
            </a:extLst>
          </p:cNvPr>
          <p:cNvSpPr>
            <a:spLocks noGrp="1"/>
          </p:cNvSpPr>
          <p:nvPr>
            <p:ph type="title"/>
          </p:nvPr>
        </p:nvSpPr>
        <p:spPr>
          <a:xfrm>
            <a:off x="634276" y="640080"/>
            <a:ext cx="4208656" cy="3942498"/>
          </a:xfrm>
        </p:spPr>
        <p:txBody>
          <a:bodyPr vert="horz" lIns="91440" tIns="45720" rIns="91440" bIns="45720" rtlCol="0" anchor="b">
            <a:normAutofit/>
          </a:bodyPr>
          <a:lstStyle/>
          <a:p>
            <a:pPr algn="r"/>
            <a:r>
              <a:rPr lang="en-US" sz="4000" kern="1200" cap="all" spc="200" baseline="0">
                <a:solidFill>
                  <a:srgbClr val="FFFFFF"/>
                </a:solidFill>
                <a:latin typeface="+mj-lt"/>
                <a:ea typeface="+mj-ea"/>
                <a:cs typeface="+mj-cs"/>
              </a:rPr>
              <a:t>Areas in houston with lowest price increase (2022)</a:t>
            </a:r>
          </a:p>
        </p:txBody>
      </p:sp>
      <p:sp>
        <p:nvSpPr>
          <p:cNvPr id="3" name="Content Placeholder 2">
            <a:extLst>
              <a:ext uri="{FF2B5EF4-FFF2-40B4-BE49-F238E27FC236}">
                <a16:creationId xmlns:a16="http://schemas.microsoft.com/office/drawing/2014/main" id="{670940B1-B447-4783-B329-59EE569F4EB9}"/>
              </a:ext>
            </a:extLst>
          </p:cNvPr>
          <p:cNvSpPr>
            <a:spLocks noGrp="1"/>
          </p:cNvSpPr>
          <p:nvPr>
            <p:ph idx="1"/>
          </p:nvPr>
        </p:nvSpPr>
        <p:spPr>
          <a:xfrm>
            <a:off x="638921" y="4834385"/>
            <a:ext cx="4204012" cy="1384511"/>
          </a:xfrm>
        </p:spPr>
        <p:txBody>
          <a:bodyPr vert="horz" lIns="91440" tIns="45720" rIns="91440" bIns="45720" rtlCol="0" anchor="t">
            <a:normAutofit/>
          </a:bodyPr>
          <a:lstStyle/>
          <a:p>
            <a:pPr marL="0" indent="0" algn="r">
              <a:lnSpc>
                <a:spcPct val="100000"/>
              </a:lnSpc>
              <a:spcBef>
                <a:spcPts val="0"/>
              </a:spcBef>
              <a:buNone/>
            </a:pPr>
            <a:r>
              <a:rPr lang="en-US" sz="1600">
                <a:solidFill>
                  <a:srgbClr val="FFFFFF"/>
                </a:solidFill>
              </a:rPr>
              <a:t>The areas in Houston with the lowest forecasted percent increase are central and downtown Houston</a:t>
            </a:r>
          </a:p>
        </p:txBody>
      </p:sp>
      <p:cxnSp>
        <p:nvCxnSpPr>
          <p:cNvPr id="20" name="Straight Connector 19">
            <a:extLst>
              <a:ext uri="{FF2B5EF4-FFF2-40B4-BE49-F238E27FC236}">
                <a16:creationId xmlns:a16="http://schemas.microsoft.com/office/drawing/2014/main" id="{685A41E9-862B-4839-AD43-1EEC52D9AC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66040" y="4708047"/>
            <a:ext cx="320040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2F94A95E-F940-4B71-8FE7-8FF9CD6D127E}"/>
              </a:ext>
            </a:extLst>
          </p:cNvPr>
          <p:cNvPicPr>
            <a:picLocks noChangeAspect="1"/>
          </p:cNvPicPr>
          <p:nvPr/>
        </p:nvPicPr>
        <p:blipFill>
          <a:blip r:embed="rId2"/>
          <a:stretch>
            <a:fillRect/>
          </a:stretch>
        </p:blipFill>
        <p:spPr>
          <a:xfrm>
            <a:off x="5706508" y="640081"/>
            <a:ext cx="5846571" cy="5441742"/>
          </a:xfrm>
          <a:prstGeom prst="rect">
            <a:avLst/>
          </a:prstGeom>
        </p:spPr>
      </p:pic>
    </p:spTree>
    <p:extLst>
      <p:ext uri="{BB962C8B-B14F-4D97-AF65-F5344CB8AC3E}">
        <p14:creationId xmlns:p14="http://schemas.microsoft.com/office/powerpoint/2010/main" val="41537334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14A12-8977-44A8-9D9B-ED2353C186E8}"/>
              </a:ext>
            </a:extLst>
          </p:cNvPr>
          <p:cNvSpPr>
            <a:spLocks noGrp="1"/>
          </p:cNvSpPr>
          <p:nvPr>
            <p:ph type="title"/>
          </p:nvPr>
        </p:nvSpPr>
        <p:spPr>
          <a:xfrm>
            <a:off x="8129872" y="643467"/>
            <a:ext cx="3473009" cy="5571066"/>
          </a:xfrm>
        </p:spPr>
        <p:txBody>
          <a:bodyPr>
            <a:normAutofit/>
          </a:bodyPr>
          <a:lstStyle/>
          <a:p>
            <a:r>
              <a:rPr lang="en-US" dirty="0"/>
              <a:t>conclusion</a:t>
            </a:r>
          </a:p>
        </p:txBody>
      </p:sp>
      <p:graphicFrame>
        <p:nvGraphicFramePr>
          <p:cNvPr id="7" name="Content Placeholder 2">
            <a:extLst>
              <a:ext uri="{FF2B5EF4-FFF2-40B4-BE49-F238E27FC236}">
                <a16:creationId xmlns:a16="http://schemas.microsoft.com/office/drawing/2014/main" id="{FFF68C8A-C0CA-42FF-89DF-05E54D1BB971}"/>
              </a:ext>
            </a:extLst>
          </p:cNvPr>
          <p:cNvGraphicFramePr>
            <a:graphicFrameLocks noGrp="1"/>
          </p:cNvGraphicFramePr>
          <p:nvPr>
            <p:ph idx="1"/>
            <p:extLst>
              <p:ext uri="{D42A27DB-BD31-4B8C-83A1-F6EECF244321}">
                <p14:modId xmlns:p14="http://schemas.microsoft.com/office/powerpoint/2010/main" val="177680216"/>
              </p:ext>
            </p:extLst>
          </p:nvPr>
        </p:nvGraphicFramePr>
        <p:xfrm>
          <a:off x="942975" y="933450"/>
          <a:ext cx="6596063" cy="4941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90815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8C08F-BA23-44DD-9B6F-B186BEE30D39}"/>
              </a:ext>
            </a:extLst>
          </p:cNvPr>
          <p:cNvSpPr>
            <a:spLocks noGrp="1"/>
          </p:cNvSpPr>
          <p:nvPr>
            <p:ph type="title"/>
          </p:nvPr>
        </p:nvSpPr>
        <p:spPr/>
        <p:txBody>
          <a:bodyPr/>
          <a:lstStyle/>
          <a:p>
            <a:r>
              <a:rPr lang="en-US" dirty="0"/>
              <a:t>Video Link :</a:t>
            </a:r>
            <a:br>
              <a:rPr lang="en-US" dirty="0"/>
            </a:br>
            <a:endParaRPr lang="en-US" dirty="0"/>
          </a:p>
        </p:txBody>
      </p:sp>
      <p:sp>
        <p:nvSpPr>
          <p:cNvPr id="3" name="Content Placeholder 2">
            <a:extLst>
              <a:ext uri="{FF2B5EF4-FFF2-40B4-BE49-F238E27FC236}">
                <a16:creationId xmlns:a16="http://schemas.microsoft.com/office/drawing/2014/main" id="{2C55178D-ED3D-46A2-9935-62C3CE64AD01}"/>
              </a:ext>
            </a:extLst>
          </p:cNvPr>
          <p:cNvSpPr>
            <a:spLocks noGrp="1"/>
          </p:cNvSpPr>
          <p:nvPr>
            <p:ph idx="1"/>
          </p:nvPr>
        </p:nvSpPr>
        <p:spPr/>
        <p:txBody>
          <a:bodyPr>
            <a:normAutofit/>
          </a:bodyPr>
          <a:lstStyle/>
          <a:p>
            <a:r>
              <a:rPr lang="en-US" dirty="0"/>
              <a:t>Video Link :</a:t>
            </a:r>
          </a:p>
          <a:p>
            <a:pPr marL="0" indent="0">
              <a:buNone/>
            </a:pPr>
            <a:r>
              <a:rPr lang="en-US" dirty="0"/>
              <a:t>https://uhdowntown-my.sharepoint.com/personal/hoguem1_gator_uhd_edu/_layouts/15/onedrive.aspx?ct=1638384124730&amp;or=OWA%2DNT&amp;cid=6e3b24c1%2Dd09a%2Dfb39%2Dc762%2D76505d7fbd35&amp;id=%2Fpersonal%2Fhoguem1%5Fgator%5Fuhd%5Fedu%2FDocuments%2FPresentation%2Fvideo1552232246%2Emp4&amp;parent=%2Fpersonal%2Fhoguem1%5Fgator%5Fuhd%5Fedu%2FDocuments%2FPresentation</a:t>
            </a:r>
          </a:p>
        </p:txBody>
      </p:sp>
    </p:spTree>
    <p:extLst>
      <p:ext uri="{BB962C8B-B14F-4D97-AF65-F5344CB8AC3E}">
        <p14:creationId xmlns:p14="http://schemas.microsoft.com/office/powerpoint/2010/main" val="2356921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Wooden houses with one house standing out with its orange and red color">
            <a:extLst>
              <a:ext uri="{FF2B5EF4-FFF2-40B4-BE49-F238E27FC236}">
                <a16:creationId xmlns:a16="http://schemas.microsoft.com/office/drawing/2014/main" id="{AB612A1D-6EBF-4C7B-8FED-C65D1F84DE3C}"/>
              </a:ext>
            </a:extLst>
          </p:cNvPr>
          <p:cNvPicPr>
            <a:picLocks noChangeAspect="1"/>
          </p:cNvPicPr>
          <p:nvPr/>
        </p:nvPicPr>
        <p:blipFill rotWithShape="1">
          <a:blip r:embed="rId3"/>
          <a:srcRect t="7489" r="9091" b="15902"/>
          <a:stretch/>
        </p:blipFill>
        <p:spPr>
          <a:xfrm>
            <a:off x="20" y="10"/>
            <a:ext cx="12191980" cy="6857990"/>
          </a:xfrm>
          <a:prstGeom prst="rect">
            <a:avLst/>
          </a:prstGeom>
        </p:spPr>
      </p:pic>
      <p:sp>
        <p:nvSpPr>
          <p:cNvPr id="2" name="Title 1">
            <a:extLst>
              <a:ext uri="{FF2B5EF4-FFF2-40B4-BE49-F238E27FC236}">
                <a16:creationId xmlns:a16="http://schemas.microsoft.com/office/drawing/2014/main" id="{626825F8-45C2-449A-A2FC-5F90C4773EB7}"/>
              </a:ext>
            </a:extLst>
          </p:cNvPr>
          <p:cNvSpPr>
            <a:spLocks noGrp="1"/>
          </p:cNvSpPr>
          <p:nvPr>
            <p:ph type="title"/>
          </p:nvPr>
        </p:nvSpPr>
        <p:spPr>
          <a:xfrm>
            <a:off x="1024128" y="585216"/>
            <a:ext cx="6066816" cy="1499616"/>
          </a:xfrm>
        </p:spPr>
        <p:txBody>
          <a:bodyPr>
            <a:normAutofit/>
          </a:bodyPr>
          <a:lstStyle/>
          <a:p>
            <a:r>
              <a:rPr lang="en-US">
                <a:solidFill>
                  <a:srgbClr val="000000"/>
                </a:solidFill>
              </a:rPr>
              <a:t>Housing Data</a:t>
            </a:r>
          </a:p>
        </p:txBody>
      </p:sp>
      <p:sp>
        <p:nvSpPr>
          <p:cNvPr id="3" name="Content Placeholder 2">
            <a:extLst>
              <a:ext uri="{FF2B5EF4-FFF2-40B4-BE49-F238E27FC236}">
                <a16:creationId xmlns:a16="http://schemas.microsoft.com/office/drawing/2014/main" id="{11BC93E7-01E0-410D-8F5B-5BA7DCA75C29}"/>
              </a:ext>
            </a:extLst>
          </p:cNvPr>
          <p:cNvSpPr>
            <a:spLocks noGrp="1"/>
          </p:cNvSpPr>
          <p:nvPr>
            <p:ph idx="1"/>
          </p:nvPr>
        </p:nvSpPr>
        <p:spPr>
          <a:xfrm>
            <a:off x="742722" y="1740724"/>
            <a:ext cx="6809533" cy="4678364"/>
          </a:xfrm>
        </p:spPr>
        <p:txBody>
          <a:bodyPr>
            <a:normAutofit/>
          </a:bodyPr>
          <a:lstStyle/>
          <a:p>
            <a:pPr>
              <a:buFont typeface="Arial" panose="020B0604020202020204" pitchFamily="34" charset="0"/>
              <a:buChar char="•"/>
            </a:pPr>
            <a:r>
              <a:rPr lang="en-US" b="1" dirty="0">
                <a:solidFill>
                  <a:srgbClr val="000000"/>
                </a:solidFill>
              </a:rPr>
              <a:t>Source: </a:t>
            </a:r>
            <a:r>
              <a:rPr lang="en-US" dirty="0">
                <a:solidFill>
                  <a:srgbClr val="000000"/>
                </a:solidFill>
              </a:rPr>
              <a:t>We used data from the Zillow website: </a:t>
            </a:r>
            <a:r>
              <a:rPr lang="en-US" b="0" i="0" dirty="0">
                <a:solidFill>
                  <a:srgbClr val="000000"/>
                </a:solidFill>
                <a:effectLst/>
                <a:latin typeface="inherit"/>
                <a:hlinkClick r:id="rId4"/>
              </a:rPr>
              <a:t>https://www.zillow.com/research/data/</a:t>
            </a:r>
            <a:endParaRPr lang="en-US" dirty="0">
              <a:solidFill>
                <a:srgbClr val="000000"/>
              </a:solidFill>
            </a:endParaRPr>
          </a:p>
          <a:p>
            <a:pPr lvl="1">
              <a:buFont typeface="Arial" panose="020B0604020202020204" pitchFamily="34" charset="0"/>
              <a:buChar char="•"/>
            </a:pPr>
            <a:r>
              <a:rPr lang="en-US" dirty="0">
                <a:solidFill>
                  <a:srgbClr val="000000"/>
                </a:solidFill>
              </a:rPr>
              <a:t>Home Values Forecasts</a:t>
            </a:r>
          </a:p>
          <a:p>
            <a:pPr lvl="1">
              <a:buFont typeface="Arial" panose="020B0604020202020204" pitchFamily="34" charset="0"/>
              <a:buChar char="•"/>
            </a:pPr>
            <a:r>
              <a:rPr lang="en-US" dirty="0">
                <a:solidFill>
                  <a:srgbClr val="000000"/>
                </a:solidFill>
              </a:rPr>
              <a:t>Inventory</a:t>
            </a:r>
          </a:p>
          <a:p>
            <a:pPr lvl="1">
              <a:buFont typeface="Arial" panose="020B0604020202020204" pitchFamily="34" charset="0"/>
              <a:buChar char="•"/>
            </a:pPr>
            <a:r>
              <a:rPr lang="en-US" dirty="0">
                <a:solidFill>
                  <a:srgbClr val="000000"/>
                </a:solidFill>
              </a:rPr>
              <a:t>List and Sale Prices</a:t>
            </a:r>
          </a:p>
          <a:p>
            <a:pPr>
              <a:buFont typeface="Arial" panose="020B0604020202020204" pitchFamily="34" charset="0"/>
              <a:buChar char="•"/>
            </a:pPr>
            <a:r>
              <a:rPr lang="en-US" b="1" dirty="0">
                <a:solidFill>
                  <a:srgbClr val="000000"/>
                </a:solidFill>
              </a:rPr>
              <a:t>Goal: </a:t>
            </a:r>
            <a:r>
              <a:rPr lang="en-US" dirty="0">
                <a:solidFill>
                  <a:srgbClr val="000000"/>
                </a:solidFill>
              </a:rPr>
              <a:t>to show trends in the Housing in market within the US, Texas and Houston</a:t>
            </a:r>
          </a:p>
          <a:p>
            <a:pPr>
              <a:buFont typeface="Arial" panose="020B0604020202020204" pitchFamily="34" charset="0"/>
              <a:buChar char="•"/>
            </a:pPr>
            <a:r>
              <a:rPr lang="en-US" b="1" dirty="0">
                <a:solidFill>
                  <a:srgbClr val="000000"/>
                </a:solidFill>
              </a:rPr>
              <a:t>Key Takeaways: </a:t>
            </a:r>
            <a:endParaRPr lang="en-US" dirty="0">
              <a:solidFill>
                <a:srgbClr val="000000"/>
              </a:solidFill>
            </a:endParaRPr>
          </a:p>
          <a:p>
            <a:pPr lvl="1">
              <a:buFont typeface="Arial" panose="020B0604020202020204" pitchFamily="34" charset="0"/>
              <a:buChar char="•"/>
            </a:pPr>
            <a:r>
              <a:rPr lang="en-US" dirty="0">
                <a:solidFill>
                  <a:srgbClr val="000000"/>
                </a:solidFill>
              </a:rPr>
              <a:t>Not all states are increasing in median price</a:t>
            </a:r>
          </a:p>
          <a:p>
            <a:pPr lvl="1">
              <a:buFont typeface="Arial" panose="020B0604020202020204" pitchFamily="34" charset="0"/>
              <a:buChar char="•"/>
            </a:pPr>
            <a:r>
              <a:rPr lang="en-US" dirty="0">
                <a:solidFill>
                  <a:srgbClr val="000000"/>
                </a:solidFill>
              </a:rPr>
              <a:t>There is an overall increase in sales even in areas where home values are increasing</a:t>
            </a:r>
          </a:p>
          <a:p>
            <a:pPr lvl="1">
              <a:buFont typeface="Arial" panose="020B0604020202020204" pitchFamily="34" charset="0"/>
              <a:buChar char="•"/>
            </a:pPr>
            <a:r>
              <a:rPr lang="en-US" dirty="0">
                <a:solidFill>
                  <a:srgbClr val="000000"/>
                </a:solidFill>
              </a:rPr>
              <a:t>Central/Downtown Houston has one of the lowest forecasted percent increase in Houston Metropolitan Area</a:t>
            </a:r>
          </a:p>
          <a:p>
            <a:pPr lvl="1">
              <a:buFont typeface="Arial" panose="020B0604020202020204" pitchFamily="34" charset="0"/>
              <a:buChar char="•"/>
            </a:pPr>
            <a:endParaRPr lang="en-US" dirty="0">
              <a:solidFill>
                <a:srgbClr val="000000"/>
              </a:solidFill>
            </a:endParaRPr>
          </a:p>
        </p:txBody>
      </p:sp>
    </p:spTree>
    <p:extLst>
      <p:ext uri="{BB962C8B-B14F-4D97-AF65-F5344CB8AC3E}">
        <p14:creationId xmlns:p14="http://schemas.microsoft.com/office/powerpoint/2010/main" val="4057314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1657BD-3333-446A-A16A-CBDC77C8E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52CAFF06-4D3A-42A5-8614-B1FA47EA0F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43467"/>
            <a:ext cx="10905066" cy="5571066"/>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F2CFF26-1DA3-480F-8CFD-7B344A924C25}"/>
              </a:ext>
            </a:extLst>
          </p:cNvPr>
          <p:cNvPicPr>
            <a:picLocks noChangeAspect="1"/>
          </p:cNvPicPr>
          <p:nvPr/>
        </p:nvPicPr>
        <p:blipFill>
          <a:blip r:embed="rId2"/>
          <a:stretch>
            <a:fillRect/>
          </a:stretch>
        </p:blipFill>
        <p:spPr>
          <a:xfrm>
            <a:off x="2804882" y="804333"/>
            <a:ext cx="6582233" cy="5249331"/>
          </a:xfrm>
          <a:prstGeom prst="rect">
            <a:avLst/>
          </a:prstGeom>
        </p:spPr>
      </p:pic>
    </p:spTree>
    <p:extLst>
      <p:ext uri="{BB962C8B-B14F-4D97-AF65-F5344CB8AC3E}">
        <p14:creationId xmlns:p14="http://schemas.microsoft.com/office/powerpoint/2010/main" val="38576033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1A9B9E1-AE3D-4F69-9670-71C92ED1BC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rgbClr val="648A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147B2B-C635-446B-887D-2293295941F4}"/>
              </a:ext>
            </a:extLst>
          </p:cNvPr>
          <p:cNvSpPr>
            <a:spLocks noGrp="1"/>
          </p:cNvSpPr>
          <p:nvPr>
            <p:ph type="title"/>
          </p:nvPr>
        </p:nvSpPr>
        <p:spPr>
          <a:xfrm>
            <a:off x="1024129" y="585216"/>
            <a:ext cx="3779085" cy="1499616"/>
          </a:xfrm>
        </p:spPr>
        <p:txBody>
          <a:bodyPr>
            <a:normAutofit/>
          </a:bodyPr>
          <a:lstStyle/>
          <a:p>
            <a:r>
              <a:rPr lang="en-US">
                <a:solidFill>
                  <a:srgbClr val="FFFFFF"/>
                </a:solidFill>
              </a:rPr>
              <a:t>Median price (State-wise)</a:t>
            </a:r>
          </a:p>
        </p:txBody>
      </p:sp>
      <p:cxnSp>
        <p:nvCxnSpPr>
          <p:cNvPr id="15" name="Straight Connector 14">
            <a:extLst>
              <a:ext uri="{FF2B5EF4-FFF2-40B4-BE49-F238E27FC236}">
                <a16:creationId xmlns:a16="http://schemas.microsoft.com/office/drawing/2014/main" id="{3234ED8A-BEE3-4F34-B45B-731E1E292E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8D62CA4-C16C-4593-A172-7C0F59DB8A0F}"/>
              </a:ext>
            </a:extLst>
          </p:cNvPr>
          <p:cNvSpPr>
            <a:spLocks noGrp="1"/>
          </p:cNvSpPr>
          <p:nvPr>
            <p:ph idx="1"/>
          </p:nvPr>
        </p:nvSpPr>
        <p:spPr>
          <a:xfrm>
            <a:off x="1024129" y="2286000"/>
            <a:ext cx="3791711" cy="3931920"/>
          </a:xfrm>
        </p:spPr>
        <p:txBody>
          <a:bodyPr>
            <a:normAutofit/>
          </a:bodyPr>
          <a:lstStyle/>
          <a:p>
            <a:r>
              <a:rPr lang="en-US" dirty="0">
                <a:solidFill>
                  <a:srgbClr val="FFFFFF"/>
                </a:solidFill>
              </a:rPr>
              <a:t>California, Hawaii, Washington and Oregon leads all states in median prices</a:t>
            </a:r>
          </a:p>
          <a:p>
            <a:r>
              <a:rPr lang="en-US" dirty="0">
                <a:solidFill>
                  <a:srgbClr val="FFFFFF"/>
                </a:solidFill>
              </a:rPr>
              <a:t>The median prices of the other states appears to be in a limited range. </a:t>
            </a:r>
          </a:p>
          <a:p>
            <a:r>
              <a:rPr lang="en-US" dirty="0">
                <a:solidFill>
                  <a:srgbClr val="FFFFFF"/>
                </a:solidFill>
              </a:rPr>
              <a:t>It appears living in West coast is costlier vs rest of the country.</a:t>
            </a:r>
          </a:p>
        </p:txBody>
      </p:sp>
      <p:pic>
        <p:nvPicPr>
          <p:cNvPr id="4" name="Picture 3">
            <a:extLst>
              <a:ext uri="{FF2B5EF4-FFF2-40B4-BE49-F238E27FC236}">
                <a16:creationId xmlns:a16="http://schemas.microsoft.com/office/drawing/2014/main" id="{4CAE867A-B535-4C52-BFEB-AB2B69B9E5DF}"/>
              </a:ext>
            </a:extLst>
          </p:cNvPr>
          <p:cNvPicPr>
            <a:picLocks noChangeAspect="1"/>
          </p:cNvPicPr>
          <p:nvPr/>
        </p:nvPicPr>
        <p:blipFill rotWithShape="1">
          <a:blip r:embed="rId3"/>
          <a:srcRect r="27862"/>
          <a:stretch/>
        </p:blipFill>
        <p:spPr>
          <a:xfrm>
            <a:off x="6096000" y="640080"/>
            <a:ext cx="5455921" cy="5577840"/>
          </a:xfrm>
          <a:prstGeom prst="rect">
            <a:avLst/>
          </a:prstGeom>
        </p:spPr>
      </p:pic>
    </p:spTree>
    <p:extLst>
      <p:ext uri="{BB962C8B-B14F-4D97-AF65-F5344CB8AC3E}">
        <p14:creationId xmlns:p14="http://schemas.microsoft.com/office/powerpoint/2010/main" val="1379703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7070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61C8F0-21FD-4D24-BCEC-FC7132A73B9A}"/>
              </a:ext>
            </a:extLst>
          </p:cNvPr>
          <p:cNvSpPr>
            <a:spLocks noGrp="1"/>
          </p:cNvSpPr>
          <p:nvPr>
            <p:ph type="title"/>
          </p:nvPr>
        </p:nvSpPr>
        <p:spPr>
          <a:xfrm>
            <a:off x="524256" y="4767072"/>
            <a:ext cx="6594189" cy="1625210"/>
          </a:xfrm>
        </p:spPr>
        <p:txBody>
          <a:bodyPr>
            <a:normAutofit/>
          </a:bodyPr>
          <a:lstStyle/>
          <a:p>
            <a:pPr algn="r"/>
            <a:r>
              <a:rPr lang="en-US">
                <a:solidFill>
                  <a:srgbClr val="FFFFFF"/>
                </a:solidFill>
              </a:rPr>
              <a:t>Median price trend (State-wise)</a:t>
            </a:r>
          </a:p>
        </p:txBody>
      </p:sp>
      <p:pic>
        <p:nvPicPr>
          <p:cNvPr id="7" name="Picture 6">
            <a:extLst>
              <a:ext uri="{FF2B5EF4-FFF2-40B4-BE49-F238E27FC236}">
                <a16:creationId xmlns:a16="http://schemas.microsoft.com/office/drawing/2014/main" id="{C21EAEDB-BA57-43FC-928A-9D840467C314}"/>
              </a:ext>
            </a:extLst>
          </p:cNvPr>
          <p:cNvPicPr>
            <a:picLocks noChangeAspect="1"/>
          </p:cNvPicPr>
          <p:nvPr/>
        </p:nvPicPr>
        <p:blipFill rotWithShape="1">
          <a:blip r:embed="rId3"/>
          <a:srcRect t="17451" r="1" b="12013"/>
          <a:stretch/>
        </p:blipFill>
        <p:spPr>
          <a:xfrm>
            <a:off x="327547" y="321733"/>
            <a:ext cx="7058306" cy="4107392"/>
          </a:xfrm>
          <a:prstGeom prst="rect">
            <a:avLst/>
          </a:prstGeom>
        </p:spPr>
      </p:pic>
      <p:sp>
        <p:nvSpPr>
          <p:cNvPr id="14" name="Rectangle 13">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D739331-B799-4461-A2DA-49239E89F2B1}"/>
              </a:ext>
            </a:extLst>
          </p:cNvPr>
          <p:cNvSpPr>
            <a:spLocks noGrp="1"/>
          </p:cNvSpPr>
          <p:nvPr>
            <p:ph idx="1"/>
          </p:nvPr>
        </p:nvSpPr>
        <p:spPr>
          <a:xfrm>
            <a:off x="8029319" y="917725"/>
            <a:ext cx="3424739" cy="4852362"/>
          </a:xfrm>
        </p:spPr>
        <p:txBody>
          <a:bodyPr anchor="ctr">
            <a:normAutofit/>
          </a:bodyPr>
          <a:lstStyle/>
          <a:p>
            <a:r>
              <a:rPr lang="en-US">
                <a:solidFill>
                  <a:srgbClr val="FFFFFF"/>
                </a:solidFill>
              </a:rPr>
              <a:t>Statewise Median prices appears to have an upward trend in most state.</a:t>
            </a:r>
          </a:p>
          <a:p>
            <a:r>
              <a:rPr lang="en-US">
                <a:solidFill>
                  <a:srgbClr val="FFFFFF"/>
                </a:solidFill>
              </a:rPr>
              <a:t>CA, HI being the costliest to live also appears to have a downward trend in median prices. </a:t>
            </a:r>
          </a:p>
          <a:p>
            <a:endParaRPr lang="en-US">
              <a:solidFill>
                <a:srgbClr val="FFFFFF"/>
              </a:solidFill>
            </a:endParaRPr>
          </a:p>
        </p:txBody>
      </p:sp>
    </p:spTree>
    <p:extLst>
      <p:ext uri="{BB962C8B-B14F-4D97-AF65-F5344CB8AC3E}">
        <p14:creationId xmlns:p14="http://schemas.microsoft.com/office/powerpoint/2010/main" val="3976873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FAE1107-CEC3-4041-8BAA-CDB6F6759B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06DF66-F075-4B8D-A484-70CA8E24D513}"/>
              </a:ext>
            </a:extLst>
          </p:cNvPr>
          <p:cNvSpPr>
            <a:spLocks noGrp="1"/>
          </p:cNvSpPr>
          <p:nvPr>
            <p:ph type="title"/>
          </p:nvPr>
        </p:nvSpPr>
        <p:spPr>
          <a:xfrm>
            <a:off x="1024129" y="585216"/>
            <a:ext cx="3779085" cy="1499616"/>
          </a:xfrm>
        </p:spPr>
        <p:txBody>
          <a:bodyPr>
            <a:normAutofit/>
          </a:bodyPr>
          <a:lstStyle/>
          <a:p>
            <a:r>
              <a:rPr lang="en-US" sz="3900">
                <a:solidFill>
                  <a:srgbClr val="FFFFFF"/>
                </a:solidFill>
              </a:rPr>
              <a:t>Median vs forecast (State-wise)</a:t>
            </a:r>
          </a:p>
        </p:txBody>
      </p:sp>
      <p:cxnSp>
        <p:nvCxnSpPr>
          <p:cNvPr id="14" name="Straight Connector 13">
            <a:extLst>
              <a:ext uri="{FF2B5EF4-FFF2-40B4-BE49-F238E27FC236}">
                <a16:creationId xmlns:a16="http://schemas.microsoft.com/office/drawing/2014/main" id="{1AEA88FB-F5DD-45CE-AAE1-7B33D0ABDD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1E1F168-6225-47E8-906B-4F6700CD6D3E}"/>
              </a:ext>
            </a:extLst>
          </p:cNvPr>
          <p:cNvSpPr>
            <a:spLocks noGrp="1"/>
          </p:cNvSpPr>
          <p:nvPr>
            <p:ph idx="1"/>
          </p:nvPr>
        </p:nvSpPr>
        <p:spPr>
          <a:xfrm>
            <a:off x="1024129" y="2286000"/>
            <a:ext cx="3791711" cy="3931920"/>
          </a:xfrm>
        </p:spPr>
        <p:txBody>
          <a:bodyPr>
            <a:normAutofit/>
          </a:bodyPr>
          <a:lstStyle/>
          <a:p>
            <a:r>
              <a:rPr lang="en-US" dirty="0">
                <a:solidFill>
                  <a:srgbClr val="FFFFFF"/>
                </a:solidFill>
              </a:rPr>
              <a:t>Median prices will continue to increase in prices by 10-20% on Y-to-Y basis.</a:t>
            </a:r>
          </a:p>
          <a:p>
            <a:r>
              <a:rPr lang="en-US" dirty="0">
                <a:solidFill>
                  <a:srgbClr val="FFFFFF"/>
                </a:solidFill>
              </a:rPr>
              <a:t>Current Median prices from 200K to 500K may see increase of at least 220K to 550K in lower estimate.</a:t>
            </a:r>
          </a:p>
        </p:txBody>
      </p:sp>
      <p:pic>
        <p:nvPicPr>
          <p:cNvPr id="7" name="Picture 6">
            <a:extLst>
              <a:ext uri="{FF2B5EF4-FFF2-40B4-BE49-F238E27FC236}">
                <a16:creationId xmlns:a16="http://schemas.microsoft.com/office/drawing/2014/main" id="{ED239753-0D79-4BE6-8221-01EFF3FA22B2}"/>
              </a:ext>
            </a:extLst>
          </p:cNvPr>
          <p:cNvPicPr>
            <a:picLocks noChangeAspect="1"/>
          </p:cNvPicPr>
          <p:nvPr/>
        </p:nvPicPr>
        <p:blipFill>
          <a:blip r:embed="rId3"/>
          <a:stretch>
            <a:fillRect/>
          </a:stretch>
        </p:blipFill>
        <p:spPr>
          <a:xfrm>
            <a:off x="5827344" y="1117053"/>
            <a:ext cx="5724578" cy="4623893"/>
          </a:xfrm>
          <a:prstGeom prst="rect">
            <a:avLst/>
          </a:prstGeom>
        </p:spPr>
      </p:pic>
    </p:spTree>
    <p:extLst>
      <p:ext uri="{BB962C8B-B14F-4D97-AF65-F5344CB8AC3E}">
        <p14:creationId xmlns:p14="http://schemas.microsoft.com/office/powerpoint/2010/main" val="1948235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EB5429B-1790-4042-B1A6-52B40AE4919C}"/>
              </a:ext>
            </a:extLst>
          </p:cNvPr>
          <p:cNvPicPr>
            <a:picLocks noChangeAspect="1"/>
          </p:cNvPicPr>
          <p:nvPr/>
        </p:nvPicPr>
        <p:blipFill rotWithShape="1">
          <a:blip r:embed="rId3">
            <a:alphaModFix amt="25000"/>
          </a:blip>
          <a:srcRect t="27934" b="4701"/>
          <a:stretch/>
        </p:blipFill>
        <p:spPr>
          <a:xfrm>
            <a:off x="20" y="10"/>
            <a:ext cx="12191980" cy="6857990"/>
          </a:xfrm>
          <a:prstGeom prst="rect">
            <a:avLst/>
          </a:prstGeom>
        </p:spPr>
      </p:pic>
      <p:sp>
        <p:nvSpPr>
          <p:cNvPr id="2" name="Title 1">
            <a:extLst>
              <a:ext uri="{FF2B5EF4-FFF2-40B4-BE49-F238E27FC236}">
                <a16:creationId xmlns:a16="http://schemas.microsoft.com/office/drawing/2014/main" id="{788EFAA8-DCF7-44B7-8A69-5085718DFFB2}"/>
              </a:ext>
            </a:extLst>
          </p:cNvPr>
          <p:cNvSpPr>
            <a:spLocks noGrp="1"/>
          </p:cNvSpPr>
          <p:nvPr>
            <p:ph type="title"/>
          </p:nvPr>
        </p:nvSpPr>
        <p:spPr>
          <a:xfrm>
            <a:off x="1024128" y="585216"/>
            <a:ext cx="9720072" cy="1499616"/>
          </a:xfrm>
        </p:spPr>
        <p:txBody>
          <a:bodyPr>
            <a:normAutofit/>
          </a:bodyPr>
          <a:lstStyle/>
          <a:p>
            <a:r>
              <a:rPr lang="en-US">
                <a:solidFill>
                  <a:srgbClr val="FFFFFF"/>
                </a:solidFill>
              </a:rPr>
              <a:t>Prices forecast (State-wise)</a:t>
            </a:r>
          </a:p>
        </p:txBody>
      </p:sp>
      <p:cxnSp>
        <p:nvCxnSpPr>
          <p:cNvPr id="14" name="Straight Connector 9">
            <a:extLst>
              <a:ext uri="{FF2B5EF4-FFF2-40B4-BE49-F238E27FC236}">
                <a16:creationId xmlns:a16="http://schemas.microsoft.com/office/drawing/2014/main" id="{FBC3B7EE-8632-4756-A078-1B3B0DF3B5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8929588-348E-4B3A-BE2E-E75BF42FD624}"/>
              </a:ext>
            </a:extLst>
          </p:cNvPr>
          <p:cNvSpPr>
            <a:spLocks noGrp="1"/>
          </p:cNvSpPr>
          <p:nvPr>
            <p:ph idx="1"/>
          </p:nvPr>
        </p:nvSpPr>
        <p:spPr>
          <a:xfrm>
            <a:off x="1024128" y="2286000"/>
            <a:ext cx="9720073" cy="4023360"/>
          </a:xfrm>
        </p:spPr>
        <p:txBody>
          <a:bodyPr>
            <a:normAutofit/>
          </a:bodyPr>
          <a:lstStyle/>
          <a:p>
            <a:r>
              <a:rPr lang="en-US">
                <a:solidFill>
                  <a:srgbClr val="FFFFFF"/>
                </a:solidFill>
              </a:rPr>
              <a:t>Arizona leads as the potential for maximum increase in median prices. </a:t>
            </a:r>
          </a:p>
          <a:p>
            <a:r>
              <a:rPr lang="en-US">
                <a:solidFill>
                  <a:srgbClr val="FFFFFF"/>
                </a:solidFill>
              </a:rPr>
              <a:t>Substantiate that the price increase maybe within 10 to 20%</a:t>
            </a:r>
          </a:p>
          <a:p>
            <a:endParaRPr lang="en-US">
              <a:solidFill>
                <a:srgbClr val="FFFFFF"/>
              </a:solidFill>
            </a:endParaRPr>
          </a:p>
        </p:txBody>
      </p:sp>
    </p:spTree>
    <p:extLst>
      <p:ext uri="{BB962C8B-B14F-4D97-AF65-F5344CB8AC3E}">
        <p14:creationId xmlns:p14="http://schemas.microsoft.com/office/powerpoint/2010/main" val="211780813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4E60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CEB253-87AC-4EA9-9692-A5094B48E794}"/>
              </a:ext>
            </a:extLst>
          </p:cNvPr>
          <p:cNvSpPr>
            <a:spLocks noGrp="1"/>
          </p:cNvSpPr>
          <p:nvPr>
            <p:ph type="title"/>
          </p:nvPr>
        </p:nvSpPr>
        <p:spPr>
          <a:xfrm>
            <a:off x="524256" y="4767072"/>
            <a:ext cx="6594189" cy="1625210"/>
          </a:xfrm>
        </p:spPr>
        <p:txBody>
          <a:bodyPr>
            <a:normAutofit/>
          </a:bodyPr>
          <a:lstStyle/>
          <a:p>
            <a:pPr algn="r"/>
            <a:r>
              <a:rPr lang="en-US">
                <a:solidFill>
                  <a:srgbClr val="FFFFFF"/>
                </a:solidFill>
              </a:rPr>
              <a:t>Hot spot (Texas)</a:t>
            </a:r>
          </a:p>
        </p:txBody>
      </p:sp>
      <p:sp>
        <p:nvSpPr>
          <p:cNvPr id="29" name="Rectangle 28">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6276EC2-E37D-4AFD-B4F1-844DA288128B}"/>
              </a:ext>
            </a:extLst>
          </p:cNvPr>
          <p:cNvSpPr>
            <a:spLocks noGrp="1"/>
          </p:cNvSpPr>
          <p:nvPr>
            <p:ph idx="1"/>
          </p:nvPr>
        </p:nvSpPr>
        <p:spPr>
          <a:xfrm>
            <a:off x="8029319" y="917725"/>
            <a:ext cx="3424739" cy="4852362"/>
          </a:xfrm>
        </p:spPr>
        <p:txBody>
          <a:bodyPr anchor="ctr">
            <a:normAutofit/>
          </a:bodyPr>
          <a:lstStyle/>
          <a:p>
            <a:r>
              <a:rPr lang="en-US" dirty="0">
                <a:solidFill>
                  <a:srgbClr val="FFFFFF"/>
                </a:solidFill>
              </a:rPr>
              <a:t>There are some hot spots in Texas. We can see major cities like Austin, Dallas, Houston, San Antonio population are increasing. So, we can assume that House seals will be rising on those spots. </a:t>
            </a:r>
          </a:p>
        </p:txBody>
      </p:sp>
      <p:pic>
        <p:nvPicPr>
          <p:cNvPr id="7" name="Picture 6">
            <a:extLst>
              <a:ext uri="{FF2B5EF4-FFF2-40B4-BE49-F238E27FC236}">
                <a16:creationId xmlns:a16="http://schemas.microsoft.com/office/drawing/2014/main" id="{28D0F9B3-EA27-4DE3-87D7-9CB66BCE3688}"/>
              </a:ext>
            </a:extLst>
          </p:cNvPr>
          <p:cNvPicPr>
            <a:picLocks noChangeAspect="1"/>
          </p:cNvPicPr>
          <p:nvPr/>
        </p:nvPicPr>
        <p:blipFill rotWithShape="1">
          <a:blip r:embed="rId3"/>
          <a:srcRect t="6949"/>
          <a:stretch/>
        </p:blipFill>
        <p:spPr>
          <a:xfrm>
            <a:off x="730277" y="725214"/>
            <a:ext cx="6008783" cy="3474369"/>
          </a:xfrm>
          <a:prstGeom prst="rect">
            <a:avLst/>
          </a:prstGeom>
        </p:spPr>
      </p:pic>
    </p:spTree>
    <p:extLst>
      <p:ext uri="{BB962C8B-B14F-4D97-AF65-F5344CB8AC3E}">
        <p14:creationId xmlns:p14="http://schemas.microsoft.com/office/powerpoint/2010/main" val="34122841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604B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6685CD-2459-4913-9505-9EDE12C43E00}"/>
              </a:ext>
            </a:extLst>
          </p:cNvPr>
          <p:cNvSpPr>
            <a:spLocks noGrp="1"/>
          </p:cNvSpPr>
          <p:nvPr>
            <p:ph type="title"/>
          </p:nvPr>
        </p:nvSpPr>
        <p:spPr>
          <a:xfrm>
            <a:off x="524256" y="4767072"/>
            <a:ext cx="6594189" cy="1625210"/>
          </a:xfrm>
        </p:spPr>
        <p:txBody>
          <a:bodyPr>
            <a:normAutofit/>
          </a:bodyPr>
          <a:lstStyle/>
          <a:p>
            <a:pPr algn="r"/>
            <a:r>
              <a:rPr lang="en-US">
                <a:solidFill>
                  <a:srgbClr val="FFFFFF"/>
                </a:solidFill>
              </a:rPr>
              <a:t>Sales (TexaS)</a:t>
            </a:r>
          </a:p>
        </p:txBody>
      </p:sp>
      <p:sp>
        <p:nvSpPr>
          <p:cNvPr id="12" name="Rectangle 11">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F1E6403-6DCA-4429-B107-C454FA172F9F}"/>
              </a:ext>
            </a:extLst>
          </p:cNvPr>
          <p:cNvSpPr>
            <a:spLocks noGrp="1"/>
          </p:cNvSpPr>
          <p:nvPr>
            <p:ph idx="1"/>
          </p:nvPr>
        </p:nvSpPr>
        <p:spPr>
          <a:xfrm>
            <a:off x="8029319" y="917725"/>
            <a:ext cx="3424739" cy="4852362"/>
          </a:xfrm>
        </p:spPr>
        <p:txBody>
          <a:bodyPr anchor="ctr">
            <a:normAutofit/>
          </a:bodyPr>
          <a:lstStyle/>
          <a:p>
            <a:pPr>
              <a:buFont typeface="Arial" panose="020B0604020202020204" pitchFamily="34" charset="0"/>
              <a:buChar char="•"/>
            </a:pPr>
            <a:r>
              <a:rPr lang="en-US">
                <a:solidFill>
                  <a:srgbClr val="FFFFFF"/>
                </a:solidFill>
              </a:rPr>
              <a:t>In 2008 Dallas-fort worth had the highest home seals its more than 6k, and now, in 2021, it increased to almost 10k.</a:t>
            </a:r>
          </a:p>
          <a:p>
            <a:pPr>
              <a:buFont typeface="Arial" panose="020B0604020202020204" pitchFamily="34" charset="0"/>
              <a:buChar char="•"/>
            </a:pPr>
            <a:r>
              <a:rPr lang="en-US">
                <a:solidFill>
                  <a:srgbClr val="FFFFFF"/>
                </a:solidFill>
              </a:rPr>
              <a:t>Houston increased home seals from 2008 to 2021. It's almost as same as Dallas-fort worth.</a:t>
            </a:r>
          </a:p>
          <a:p>
            <a:pPr>
              <a:buFont typeface="Arial" panose="020B0604020202020204" pitchFamily="34" charset="0"/>
              <a:buChar char="•"/>
            </a:pPr>
            <a:r>
              <a:rPr lang="en-US">
                <a:solidFill>
                  <a:srgbClr val="FFFFFF"/>
                </a:solidFill>
              </a:rPr>
              <a:t>Home sales prices increased more in Houston than in any other city in Texas.</a:t>
            </a:r>
          </a:p>
        </p:txBody>
      </p:sp>
      <p:pic>
        <p:nvPicPr>
          <p:cNvPr id="4" name="Picture 3">
            <a:extLst>
              <a:ext uri="{FF2B5EF4-FFF2-40B4-BE49-F238E27FC236}">
                <a16:creationId xmlns:a16="http://schemas.microsoft.com/office/drawing/2014/main" id="{8EF1FE4E-1581-4160-A1EC-8912D7D08BE5}"/>
              </a:ext>
            </a:extLst>
          </p:cNvPr>
          <p:cNvPicPr>
            <a:picLocks noChangeAspect="1"/>
          </p:cNvPicPr>
          <p:nvPr/>
        </p:nvPicPr>
        <p:blipFill>
          <a:blip r:embed="rId3"/>
          <a:stretch>
            <a:fillRect/>
          </a:stretch>
        </p:blipFill>
        <p:spPr>
          <a:xfrm>
            <a:off x="142022" y="234518"/>
            <a:ext cx="7243832" cy="4102964"/>
          </a:xfrm>
          <a:prstGeom prst="rect">
            <a:avLst/>
          </a:prstGeom>
        </p:spPr>
      </p:pic>
    </p:spTree>
    <p:extLst>
      <p:ext uri="{BB962C8B-B14F-4D97-AF65-F5344CB8AC3E}">
        <p14:creationId xmlns:p14="http://schemas.microsoft.com/office/powerpoint/2010/main" val="201202696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61EAB5F-88FC-4FAE-AE3C-037A3C365EB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88A2F88-55C5-4ED1-9541-807C65424763}">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4F44C90D-2A62-4985-9618-3460247437B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Integral design</Template>
  <TotalTime>723</TotalTime>
  <Words>959</Words>
  <Application>Microsoft Office PowerPoint</Application>
  <PresentationFormat>Widescreen</PresentationFormat>
  <Paragraphs>85</Paragraphs>
  <Slides>17</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inherit</vt:lpstr>
      <vt:lpstr>Tw Cen MT</vt:lpstr>
      <vt:lpstr>Tw Cen MT Condensed</vt:lpstr>
      <vt:lpstr>Wingdings 3</vt:lpstr>
      <vt:lpstr>Integral</vt:lpstr>
      <vt:lpstr>Group 4 – Housing Data </vt:lpstr>
      <vt:lpstr>Housing Data</vt:lpstr>
      <vt:lpstr>PowerPoint Presentation</vt:lpstr>
      <vt:lpstr>Median price (State-wise)</vt:lpstr>
      <vt:lpstr>Median price trend (State-wise)</vt:lpstr>
      <vt:lpstr>Median vs forecast (State-wise)</vt:lpstr>
      <vt:lpstr>Prices forecast (State-wise)</vt:lpstr>
      <vt:lpstr>Hot spot (Texas)</vt:lpstr>
      <vt:lpstr>Sales (TexaS)</vt:lpstr>
      <vt:lpstr>Sales and inventory (Texas)</vt:lpstr>
      <vt:lpstr>Median prices (Texas)</vt:lpstr>
      <vt:lpstr>Median prices (houston)</vt:lpstr>
      <vt:lpstr>Price change by zip code (houston)</vt:lpstr>
      <vt:lpstr>Areas in houston highest price increase(2022)</vt:lpstr>
      <vt:lpstr>Areas in houston with lowest price increase (2022)</vt:lpstr>
      <vt:lpstr>conclusion</vt:lpstr>
      <vt:lpstr>Video Link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4 – Housing Data</dc:title>
  <dc:creator>Monica Hogue</dc:creator>
  <cp:lastModifiedBy>jas sur</cp:lastModifiedBy>
  <cp:revision>41</cp:revision>
  <dcterms:created xsi:type="dcterms:W3CDTF">2021-11-30T02:20:26Z</dcterms:created>
  <dcterms:modified xsi:type="dcterms:W3CDTF">2021-12-01T20:22:57Z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